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5" r:id="rId4"/>
    <p:sldId id="269" r:id="rId5"/>
    <p:sldId id="258" r:id="rId6"/>
    <p:sldId id="260" r:id="rId7"/>
    <p:sldId id="259" r:id="rId8"/>
    <p:sldId id="267" r:id="rId9"/>
    <p:sldId id="268" r:id="rId10"/>
    <p:sldId id="270" r:id="rId11"/>
    <p:sldId id="271" r:id="rId12"/>
    <p:sldId id="272" r:id="rId13"/>
    <p:sldId id="273" r:id="rId14"/>
    <p:sldId id="274" r:id="rId15"/>
    <p:sldId id="261" r:id="rId16"/>
    <p:sldId id="262" r:id="rId17"/>
    <p:sldId id="263" r:id="rId18"/>
    <p:sldId id="264" r:id="rId19"/>
    <p:sldId id="265" r:id="rId20"/>
    <p:sldId id="266" r:id="rId21"/>
    <p:sldId id="277" r:id="rId22"/>
    <p:sldId id="276"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FF5C35-6527-3EBF-0DD1-1EBF6EF63706}"/>
              </a:ext>
            </a:extLst>
          </p:cNvPr>
          <p:cNvSpPr>
            <a:spLocks noGrp="1"/>
          </p:cNvSpPr>
          <p:nvPr>
            <p:ph type="ctrTitle"/>
          </p:nvPr>
        </p:nvSpPr>
        <p:spPr>
          <a:xfrm>
            <a:off x="2261083" y="3033892"/>
            <a:ext cx="7669827" cy="1086077"/>
          </a:xfrm>
        </p:spPr>
        <p:txBody>
          <a:bodyPr/>
          <a:lstStyle/>
          <a:p>
            <a:r>
              <a:rPr lang="fr-FR" dirty="0"/>
              <a:t>OPTIMISATION DES VOYAGES</a:t>
            </a:r>
          </a:p>
        </p:txBody>
      </p:sp>
      <p:sp>
        <p:nvSpPr>
          <p:cNvPr id="3" name="Sous-titre 2">
            <a:extLst>
              <a:ext uri="{FF2B5EF4-FFF2-40B4-BE49-F238E27FC236}">
                <a16:creationId xmlns:a16="http://schemas.microsoft.com/office/drawing/2014/main" id="{83F9FE6E-2926-595E-B4E2-C42590D40B6C}"/>
              </a:ext>
            </a:extLst>
          </p:cNvPr>
          <p:cNvSpPr>
            <a:spLocks noGrp="1"/>
          </p:cNvSpPr>
          <p:nvPr>
            <p:ph type="subTitle" idx="1"/>
          </p:nvPr>
        </p:nvSpPr>
        <p:spPr>
          <a:xfrm>
            <a:off x="2206276" y="4243877"/>
            <a:ext cx="4219576" cy="1655762"/>
          </a:xfrm>
        </p:spPr>
        <p:txBody>
          <a:bodyPr/>
          <a:lstStyle/>
          <a:p>
            <a:r>
              <a:rPr lang="fr-FR" dirty="0"/>
              <a:t>Réalisé par:</a:t>
            </a:r>
          </a:p>
          <a:p>
            <a:pPr marL="342900" indent="-342900">
              <a:buFont typeface="Arial" panose="020B0604020202020204" pitchFamily="34" charset="0"/>
              <a:buChar char="•"/>
            </a:pPr>
            <a:r>
              <a:rPr lang="fr-FR" dirty="0"/>
              <a:t>LORO SOLONY JEAN TRIOMPHE</a:t>
            </a:r>
          </a:p>
          <a:p>
            <a:pPr marL="342900" indent="-342900">
              <a:buFont typeface="Arial" panose="020B0604020202020204" pitchFamily="34" charset="0"/>
              <a:buChar char="•"/>
            </a:pPr>
            <a:r>
              <a:rPr lang="fr-FR" dirty="0"/>
              <a:t>TIDO TAMEKENG BOREL</a:t>
            </a:r>
          </a:p>
        </p:txBody>
      </p:sp>
      <p:sp>
        <p:nvSpPr>
          <p:cNvPr id="4" name="Sous-titre 2">
            <a:extLst>
              <a:ext uri="{FF2B5EF4-FFF2-40B4-BE49-F238E27FC236}">
                <a16:creationId xmlns:a16="http://schemas.microsoft.com/office/drawing/2014/main" id="{608328CB-BC70-C99D-1C4C-741ED4B3A7C1}"/>
              </a:ext>
            </a:extLst>
          </p:cNvPr>
          <p:cNvSpPr txBox="1">
            <a:spLocks/>
          </p:cNvSpPr>
          <p:nvPr/>
        </p:nvSpPr>
        <p:spPr>
          <a:xfrm>
            <a:off x="6982614" y="4260303"/>
            <a:ext cx="3592087" cy="165576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fr-FR" dirty="0"/>
              <a:t>Encadre par:</a:t>
            </a:r>
          </a:p>
          <a:p>
            <a:r>
              <a:rPr lang="fr-FR" dirty="0"/>
              <a:t>Pr. Abdessamad </a:t>
            </a:r>
            <a:r>
              <a:rPr lang="fr-FR" dirty="0" err="1"/>
              <a:t>kamouss</a:t>
            </a:r>
            <a:endParaRPr lang="fr-FR" dirty="0"/>
          </a:p>
        </p:txBody>
      </p:sp>
      <p:sp>
        <p:nvSpPr>
          <p:cNvPr id="6" name="ZoneTexte 5">
            <a:extLst>
              <a:ext uri="{FF2B5EF4-FFF2-40B4-BE49-F238E27FC236}">
                <a16:creationId xmlns:a16="http://schemas.microsoft.com/office/drawing/2014/main" id="{C79ED412-1B0E-1824-8DCE-B910C2A89387}"/>
              </a:ext>
            </a:extLst>
          </p:cNvPr>
          <p:cNvSpPr txBox="1"/>
          <p:nvPr/>
        </p:nvSpPr>
        <p:spPr>
          <a:xfrm>
            <a:off x="4375701" y="1749328"/>
            <a:ext cx="3440597" cy="400110"/>
          </a:xfrm>
          <a:prstGeom prst="rect">
            <a:avLst/>
          </a:prstGeom>
          <a:noFill/>
        </p:spPr>
        <p:txBody>
          <a:bodyPr wrap="square" rtlCol="0">
            <a:spAutoFit/>
          </a:bodyPr>
          <a:lstStyle/>
          <a:p>
            <a:r>
              <a:rPr lang="fr-FR" sz="2000" dirty="0"/>
              <a:t>1ere année du cycle d’ingénieur</a:t>
            </a:r>
          </a:p>
        </p:txBody>
      </p:sp>
      <p:sp>
        <p:nvSpPr>
          <p:cNvPr id="7" name="Sous-titre 2">
            <a:extLst>
              <a:ext uri="{FF2B5EF4-FFF2-40B4-BE49-F238E27FC236}">
                <a16:creationId xmlns:a16="http://schemas.microsoft.com/office/drawing/2014/main" id="{471A7087-6A5B-F8B3-334B-7AA95168D4B3}"/>
              </a:ext>
            </a:extLst>
          </p:cNvPr>
          <p:cNvSpPr txBox="1">
            <a:spLocks/>
          </p:cNvSpPr>
          <p:nvPr/>
        </p:nvSpPr>
        <p:spPr>
          <a:xfrm>
            <a:off x="3406068" y="972374"/>
            <a:ext cx="6200776" cy="165576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endParaRPr lang="fr-FR" dirty="0"/>
          </a:p>
        </p:txBody>
      </p:sp>
      <p:sp>
        <p:nvSpPr>
          <p:cNvPr id="8" name="ZoneTexte 7">
            <a:extLst>
              <a:ext uri="{FF2B5EF4-FFF2-40B4-BE49-F238E27FC236}">
                <a16:creationId xmlns:a16="http://schemas.microsoft.com/office/drawing/2014/main" id="{D4ACB186-4F93-64F2-3761-4451D93A60DD}"/>
              </a:ext>
            </a:extLst>
          </p:cNvPr>
          <p:cNvSpPr txBox="1"/>
          <p:nvPr/>
        </p:nvSpPr>
        <p:spPr>
          <a:xfrm>
            <a:off x="3746226" y="2234412"/>
            <a:ext cx="4699546" cy="400110"/>
          </a:xfrm>
          <a:prstGeom prst="rect">
            <a:avLst/>
          </a:prstGeom>
          <a:noFill/>
        </p:spPr>
        <p:txBody>
          <a:bodyPr wrap="square" rtlCol="0">
            <a:spAutoFit/>
          </a:bodyPr>
          <a:lstStyle/>
          <a:p>
            <a:r>
              <a:rPr lang="fr-FR" sz="2000" dirty="0"/>
              <a:t>Intelligence Artificielle et Génie Informatique</a:t>
            </a:r>
          </a:p>
        </p:txBody>
      </p:sp>
      <p:pic>
        <p:nvPicPr>
          <p:cNvPr id="1026" name="Picture 2" descr="ENSAM : Formation, métiers, lauréats ... - Guide-metiers.ma">
            <a:extLst>
              <a:ext uri="{FF2B5EF4-FFF2-40B4-BE49-F238E27FC236}">
                <a16:creationId xmlns:a16="http://schemas.microsoft.com/office/drawing/2014/main" id="{0EBB258A-7459-DE03-4E41-6B9CDF1FD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468" y="-871637"/>
            <a:ext cx="3945062" cy="3688021"/>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B6E0D49D-8159-167F-AC63-9D0A514B6289}"/>
              </a:ext>
            </a:extLst>
          </p:cNvPr>
          <p:cNvSpPr txBox="1"/>
          <p:nvPr/>
        </p:nvSpPr>
        <p:spPr>
          <a:xfrm>
            <a:off x="4299954" y="2616329"/>
            <a:ext cx="3592087" cy="400110"/>
          </a:xfrm>
          <a:prstGeom prst="rect">
            <a:avLst/>
          </a:prstGeom>
          <a:noFill/>
        </p:spPr>
        <p:txBody>
          <a:bodyPr wrap="square" rtlCol="0">
            <a:spAutoFit/>
          </a:bodyPr>
          <a:lstStyle/>
          <a:p>
            <a:r>
              <a:rPr lang="fr-FR" sz="2000" dirty="0"/>
              <a:t>Année universitaire: 2023 - 2024</a:t>
            </a:r>
          </a:p>
        </p:txBody>
      </p:sp>
    </p:spTree>
    <p:extLst>
      <p:ext uri="{BB962C8B-B14F-4D97-AF65-F5344CB8AC3E}">
        <p14:creationId xmlns:p14="http://schemas.microsoft.com/office/powerpoint/2010/main" val="982738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18474F-E935-D31B-4BB0-6A1326135A54}"/>
              </a:ext>
            </a:extLst>
          </p:cNvPr>
          <p:cNvSpPr>
            <a:spLocks noGrp="1"/>
          </p:cNvSpPr>
          <p:nvPr>
            <p:ph type="title"/>
          </p:nvPr>
        </p:nvSpPr>
        <p:spPr/>
        <p:txBody>
          <a:bodyPr/>
          <a:lstStyle/>
          <a:p>
            <a:r>
              <a:rPr lang="fr-FR" dirty="0"/>
              <a:t>Comment exploiter ce graphe?</a:t>
            </a:r>
          </a:p>
        </p:txBody>
      </p:sp>
      <p:sp>
        <p:nvSpPr>
          <p:cNvPr id="3" name="Espace réservé du contenu 2">
            <a:extLst>
              <a:ext uri="{FF2B5EF4-FFF2-40B4-BE49-F238E27FC236}">
                <a16:creationId xmlns:a16="http://schemas.microsoft.com/office/drawing/2014/main" id="{045E5C17-D63A-2BA2-3A3B-31534EF8258F}"/>
              </a:ext>
            </a:extLst>
          </p:cNvPr>
          <p:cNvSpPr>
            <a:spLocks noGrp="1"/>
          </p:cNvSpPr>
          <p:nvPr>
            <p:ph idx="1"/>
          </p:nvPr>
        </p:nvSpPr>
        <p:spPr>
          <a:xfrm>
            <a:off x="1141412" y="1864005"/>
            <a:ext cx="9905999" cy="3514820"/>
          </a:xfrm>
        </p:spPr>
        <p:txBody>
          <a:bodyPr/>
          <a:lstStyle/>
          <a:p>
            <a:r>
              <a:rPr lang="fr-FR" dirty="0"/>
              <a:t>Dans ce mini-projet on se concentre essentiellement sur 3 points:</a:t>
            </a:r>
          </a:p>
          <a:p>
            <a:pPr lvl="1">
              <a:buFont typeface="Wingdings" panose="05000000000000000000" pitchFamily="2" charset="2"/>
              <a:buChar char="v"/>
            </a:pPr>
            <a:r>
              <a:rPr lang="fr-FR" dirty="0"/>
              <a:t>Optimisation du temps de parcours</a:t>
            </a:r>
          </a:p>
          <a:p>
            <a:pPr lvl="1">
              <a:buFont typeface="Wingdings" panose="05000000000000000000" pitchFamily="2" charset="2"/>
              <a:buChar char="v"/>
            </a:pPr>
            <a:r>
              <a:rPr lang="fr-FR" dirty="0"/>
              <a:t>Optimisation du couts de transport</a:t>
            </a:r>
          </a:p>
          <a:p>
            <a:pPr lvl="1">
              <a:buFont typeface="Wingdings" panose="05000000000000000000" pitchFamily="2" charset="2"/>
              <a:buChar char="v"/>
            </a:pPr>
            <a:r>
              <a:rPr lang="fr-FR" dirty="0"/>
              <a:t>Optimisation des deux</a:t>
            </a:r>
          </a:p>
          <a:p>
            <a:r>
              <a:rPr lang="fr-FR" dirty="0"/>
              <a:t>Création de trois autres graphe dérivé du principal. Leurs poids respectifs représenté : le temps, le couts et la </a:t>
            </a:r>
            <a:r>
              <a:rPr lang="fr-FR" dirty="0">
                <a:solidFill>
                  <a:srgbClr val="FFFF00"/>
                </a:solidFill>
              </a:rPr>
              <a:t>valeur </a:t>
            </a:r>
            <a:r>
              <a:rPr lang="fr-FR" dirty="0"/>
              <a:t>du parcours</a:t>
            </a:r>
          </a:p>
          <a:p>
            <a:r>
              <a:rPr lang="fr-FR" dirty="0"/>
              <a:t>Nous avons implémenté des fonctions pour réaliser cela:</a:t>
            </a:r>
          </a:p>
          <a:p>
            <a:endParaRPr lang="fr-FR" dirty="0"/>
          </a:p>
        </p:txBody>
      </p:sp>
      <p:sp>
        <p:nvSpPr>
          <p:cNvPr id="7" name="ZoneTexte 6">
            <a:extLst>
              <a:ext uri="{FF2B5EF4-FFF2-40B4-BE49-F238E27FC236}">
                <a16:creationId xmlns:a16="http://schemas.microsoft.com/office/drawing/2014/main" id="{1455FCCC-BB9D-43AB-E9D3-C0F70A805FAF}"/>
              </a:ext>
            </a:extLst>
          </p:cNvPr>
          <p:cNvSpPr txBox="1"/>
          <p:nvPr/>
        </p:nvSpPr>
        <p:spPr>
          <a:xfrm>
            <a:off x="2447364" y="5602988"/>
            <a:ext cx="3415553" cy="646331"/>
          </a:xfrm>
          <a:prstGeom prst="rect">
            <a:avLst/>
          </a:prstGeom>
          <a:noFill/>
        </p:spPr>
        <p:txBody>
          <a:bodyPr wrap="square" rtlCol="0">
            <a:spAutoFit/>
          </a:bodyPr>
          <a:lstStyle/>
          <a:p>
            <a:r>
              <a:rPr lang="fr-FR" dirty="0" err="1">
                <a:solidFill>
                  <a:schemeClr val="accent2">
                    <a:lumMod val="75000"/>
                  </a:schemeClr>
                </a:solidFill>
              </a:rPr>
              <a:t>def</a:t>
            </a:r>
            <a:r>
              <a:rPr lang="fr-FR" dirty="0"/>
              <a:t> </a:t>
            </a:r>
            <a:r>
              <a:rPr lang="fr-FR" dirty="0" err="1">
                <a:solidFill>
                  <a:schemeClr val="tx2">
                    <a:lumMod val="75000"/>
                  </a:schemeClr>
                </a:solidFill>
              </a:rPr>
              <a:t>poids_temps</a:t>
            </a:r>
            <a:r>
              <a:rPr lang="fr-FR" dirty="0"/>
              <a:t>(graphe):</a:t>
            </a:r>
          </a:p>
          <a:p>
            <a:endParaRPr lang="fr-FR" dirty="0"/>
          </a:p>
        </p:txBody>
      </p:sp>
      <p:sp>
        <p:nvSpPr>
          <p:cNvPr id="8" name="ZoneTexte 7">
            <a:extLst>
              <a:ext uri="{FF2B5EF4-FFF2-40B4-BE49-F238E27FC236}">
                <a16:creationId xmlns:a16="http://schemas.microsoft.com/office/drawing/2014/main" id="{E34836EA-0CD9-0864-67DE-0A07C07D770C}"/>
              </a:ext>
            </a:extLst>
          </p:cNvPr>
          <p:cNvSpPr txBox="1"/>
          <p:nvPr/>
        </p:nvSpPr>
        <p:spPr>
          <a:xfrm>
            <a:off x="6094411" y="5602988"/>
            <a:ext cx="3415553" cy="646331"/>
          </a:xfrm>
          <a:prstGeom prst="rect">
            <a:avLst/>
          </a:prstGeom>
          <a:noFill/>
        </p:spPr>
        <p:txBody>
          <a:bodyPr wrap="square" rtlCol="0">
            <a:spAutoFit/>
          </a:bodyPr>
          <a:lstStyle/>
          <a:p>
            <a:r>
              <a:rPr lang="fr-FR" dirty="0" err="1">
                <a:solidFill>
                  <a:schemeClr val="accent2">
                    <a:lumMod val="75000"/>
                  </a:schemeClr>
                </a:solidFill>
              </a:rPr>
              <a:t>def</a:t>
            </a:r>
            <a:r>
              <a:rPr lang="fr-FR" dirty="0"/>
              <a:t> </a:t>
            </a:r>
            <a:r>
              <a:rPr lang="fr-FR" dirty="0" err="1">
                <a:solidFill>
                  <a:schemeClr val="tx2">
                    <a:lumMod val="75000"/>
                  </a:schemeClr>
                </a:solidFill>
              </a:rPr>
              <a:t>poids_couts</a:t>
            </a:r>
            <a:r>
              <a:rPr lang="fr-FR" dirty="0"/>
              <a:t>(graphe):</a:t>
            </a:r>
          </a:p>
          <a:p>
            <a:endParaRPr lang="fr-FR" dirty="0"/>
          </a:p>
        </p:txBody>
      </p:sp>
    </p:spTree>
    <p:extLst>
      <p:ext uri="{BB962C8B-B14F-4D97-AF65-F5344CB8AC3E}">
        <p14:creationId xmlns:p14="http://schemas.microsoft.com/office/powerpoint/2010/main" val="3370885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DFBBD3-718D-5BEB-2176-60AABBCF42DF}"/>
              </a:ext>
            </a:extLst>
          </p:cNvPr>
          <p:cNvSpPr>
            <a:spLocks noGrp="1"/>
          </p:cNvSpPr>
          <p:nvPr>
            <p:ph type="title"/>
          </p:nvPr>
        </p:nvSpPr>
        <p:spPr>
          <a:xfrm>
            <a:off x="5023131" y="457153"/>
            <a:ext cx="3143716" cy="1478570"/>
          </a:xfrm>
        </p:spPr>
        <p:txBody>
          <a:bodyPr/>
          <a:lstStyle/>
          <a:p>
            <a:r>
              <a:rPr lang="fr-FR" dirty="0"/>
              <a:t>La </a:t>
            </a:r>
            <a:r>
              <a:rPr lang="fr-FR" dirty="0">
                <a:solidFill>
                  <a:srgbClr val="FFFF00"/>
                </a:solidFill>
              </a:rPr>
              <a:t>valeur</a:t>
            </a:r>
            <a:r>
              <a:rPr lang="fr-FR" dirty="0"/>
              <a:t>?</a:t>
            </a:r>
          </a:p>
        </p:txBody>
      </p:sp>
      <p:sp>
        <p:nvSpPr>
          <p:cNvPr id="3" name="Espace réservé du contenu 2">
            <a:extLst>
              <a:ext uri="{FF2B5EF4-FFF2-40B4-BE49-F238E27FC236}">
                <a16:creationId xmlns:a16="http://schemas.microsoft.com/office/drawing/2014/main" id="{EBD52A84-DDD8-5BD1-FE37-6C261C4BB779}"/>
              </a:ext>
            </a:extLst>
          </p:cNvPr>
          <p:cNvSpPr>
            <a:spLocks noGrp="1"/>
          </p:cNvSpPr>
          <p:nvPr>
            <p:ph idx="1"/>
          </p:nvPr>
        </p:nvSpPr>
        <p:spPr>
          <a:xfrm>
            <a:off x="5023131" y="1617466"/>
            <a:ext cx="6093106" cy="4783381"/>
          </a:xfrm>
        </p:spPr>
        <p:txBody>
          <a:bodyPr>
            <a:normAutofit/>
          </a:bodyPr>
          <a:lstStyle/>
          <a:p>
            <a:pPr marL="0" indent="0">
              <a:buNone/>
            </a:pPr>
            <a:r>
              <a:rPr lang="fr-FR" dirty="0"/>
              <a:t>Dans le cas où le voyageur veut optimiser le temps de parcours et le couts en même temps, comment faire?</a:t>
            </a:r>
          </a:p>
          <a:p>
            <a:pPr marL="0" indent="0">
              <a:buNone/>
            </a:pPr>
            <a:r>
              <a:rPr lang="fr-FR" dirty="0"/>
              <a:t>** C’est là l’idée de « valeur » vient:</a:t>
            </a:r>
          </a:p>
          <a:p>
            <a:pPr marL="0" indent="0">
              <a:buNone/>
            </a:pPr>
            <a:r>
              <a:rPr lang="fr-FR" dirty="0"/>
              <a:t>	valeur d’une arrête = temps + couts</a:t>
            </a:r>
          </a:p>
          <a:p>
            <a:pPr marL="0" indent="0">
              <a:buNone/>
            </a:pPr>
            <a:r>
              <a:rPr lang="fr-FR" dirty="0"/>
              <a:t>** Cette approche est couramment utilisée dans la modélisation des problèmes de chemin ou de réseau, dans les domaines des transports, des télécommunications, et de la logistique.</a:t>
            </a:r>
          </a:p>
        </p:txBody>
      </p:sp>
      <p:pic>
        <p:nvPicPr>
          <p:cNvPr id="5" name="Image 4">
            <a:extLst>
              <a:ext uri="{FF2B5EF4-FFF2-40B4-BE49-F238E27FC236}">
                <a16:creationId xmlns:a16="http://schemas.microsoft.com/office/drawing/2014/main" id="{F726E669-6EEA-1C14-514D-DCC53644EBBB}"/>
              </a:ext>
            </a:extLst>
          </p:cNvPr>
          <p:cNvPicPr>
            <a:picLocks noChangeAspect="1"/>
          </p:cNvPicPr>
          <p:nvPr/>
        </p:nvPicPr>
        <p:blipFill>
          <a:blip r:embed="rId2"/>
          <a:stretch>
            <a:fillRect/>
          </a:stretch>
        </p:blipFill>
        <p:spPr>
          <a:xfrm>
            <a:off x="770963" y="1447628"/>
            <a:ext cx="3956647" cy="39627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82816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A13EAB-4229-5F81-5C61-B4EA589B7C08}"/>
              </a:ext>
            </a:extLst>
          </p:cNvPr>
          <p:cNvSpPr>
            <a:spLocks noGrp="1"/>
          </p:cNvSpPr>
          <p:nvPr>
            <p:ph type="title"/>
          </p:nvPr>
        </p:nvSpPr>
        <p:spPr>
          <a:xfrm>
            <a:off x="3621033" y="295788"/>
            <a:ext cx="4621305" cy="1478570"/>
          </a:xfrm>
        </p:spPr>
        <p:txBody>
          <a:bodyPr/>
          <a:lstStyle/>
          <a:p>
            <a:pPr algn="ctr"/>
            <a:r>
              <a:rPr lang="fr-FR" dirty="0"/>
              <a:t>GRAPHE POIDS TEMPS:</a:t>
            </a:r>
          </a:p>
        </p:txBody>
      </p:sp>
      <p:pic>
        <p:nvPicPr>
          <p:cNvPr id="5" name="Espace réservé du contenu 4">
            <a:extLst>
              <a:ext uri="{FF2B5EF4-FFF2-40B4-BE49-F238E27FC236}">
                <a16:creationId xmlns:a16="http://schemas.microsoft.com/office/drawing/2014/main" id="{7B11F3EC-A86A-2FE2-822A-1B63CCC277C2}"/>
              </a:ext>
            </a:extLst>
          </p:cNvPr>
          <p:cNvPicPr>
            <a:picLocks noGrp="1" noChangeAspect="1"/>
          </p:cNvPicPr>
          <p:nvPr>
            <p:ph idx="1"/>
          </p:nvPr>
        </p:nvPicPr>
        <p:blipFill>
          <a:blip r:embed="rId2"/>
          <a:stretch>
            <a:fillRect/>
          </a:stretch>
        </p:blipFill>
        <p:spPr>
          <a:xfrm>
            <a:off x="3067462" y="1613648"/>
            <a:ext cx="5728445" cy="46795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51090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A13EAB-4229-5F81-5C61-B4EA589B7C08}"/>
              </a:ext>
            </a:extLst>
          </p:cNvPr>
          <p:cNvSpPr>
            <a:spLocks noGrp="1"/>
          </p:cNvSpPr>
          <p:nvPr>
            <p:ph type="title"/>
          </p:nvPr>
        </p:nvSpPr>
        <p:spPr>
          <a:xfrm>
            <a:off x="3621033" y="295788"/>
            <a:ext cx="4621305" cy="1478570"/>
          </a:xfrm>
        </p:spPr>
        <p:txBody>
          <a:bodyPr/>
          <a:lstStyle/>
          <a:p>
            <a:pPr algn="ctr"/>
            <a:r>
              <a:rPr lang="fr-FR" dirty="0"/>
              <a:t>GRAPHE POIDS couts:</a:t>
            </a:r>
          </a:p>
        </p:txBody>
      </p:sp>
      <p:pic>
        <p:nvPicPr>
          <p:cNvPr id="8" name="Espace réservé du contenu 7">
            <a:extLst>
              <a:ext uri="{FF2B5EF4-FFF2-40B4-BE49-F238E27FC236}">
                <a16:creationId xmlns:a16="http://schemas.microsoft.com/office/drawing/2014/main" id="{47406281-DF3A-551E-39B4-24201BF6FBA8}"/>
              </a:ext>
            </a:extLst>
          </p:cNvPr>
          <p:cNvPicPr>
            <a:picLocks noGrp="1" noChangeAspect="1"/>
          </p:cNvPicPr>
          <p:nvPr>
            <p:ph idx="1"/>
          </p:nvPr>
        </p:nvPicPr>
        <p:blipFill>
          <a:blip r:embed="rId2"/>
          <a:stretch>
            <a:fillRect/>
          </a:stretch>
        </p:blipFill>
        <p:spPr>
          <a:xfrm>
            <a:off x="3160269" y="1617658"/>
            <a:ext cx="5871462" cy="47472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88780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A13EAB-4229-5F81-5C61-B4EA589B7C08}"/>
              </a:ext>
            </a:extLst>
          </p:cNvPr>
          <p:cNvSpPr>
            <a:spLocks noGrp="1"/>
          </p:cNvSpPr>
          <p:nvPr>
            <p:ph type="title"/>
          </p:nvPr>
        </p:nvSpPr>
        <p:spPr>
          <a:xfrm>
            <a:off x="3621033" y="295788"/>
            <a:ext cx="4886473" cy="1478570"/>
          </a:xfrm>
        </p:spPr>
        <p:txBody>
          <a:bodyPr/>
          <a:lstStyle/>
          <a:p>
            <a:pPr algn="ctr"/>
            <a:r>
              <a:rPr lang="fr-FR" dirty="0"/>
              <a:t>GRAPHE POIDS valeur:</a:t>
            </a:r>
          </a:p>
        </p:txBody>
      </p:sp>
      <p:pic>
        <p:nvPicPr>
          <p:cNvPr id="5" name="Espace réservé du contenu 7">
            <a:extLst>
              <a:ext uri="{FF2B5EF4-FFF2-40B4-BE49-F238E27FC236}">
                <a16:creationId xmlns:a16="http://schemas.microsoft.com/office/drawing/2014/main" id="{340E0864-E242-910C-CBE1-365C4FCCB3F4}"/>
              </a:ext>
            </a:extLst>
          </p:cNvPr>
          <p:cNvPicPr>
            <a:picLocks noGrp="1" noChangeAspect="1"/>
          </p:cNvPicPr>
          <p:nvPr>
            <p:ph idx="1"/>
          </p:nvPr>
        </p:nvPicPr>
        <p:blipFill>
          <a:blip r:embed="rId2"/>
          <a:stretch>
            <a:fillRect/>
          </a:stretch>
        </p:blipFill>
        <p:spPr>
          <a:xfrm>
            <a:off x="3231193" y="1582244"/>
            <a:ext cx="5729613" cy="47468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2094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286C3D-C570-C2A2-1B7C-183E9DEA8525}"/>
              </a:ext>
            </a:extLst>
          </p:cNvPr>
          <p:cNvSpPr>
            <a:spLocks noGrp="1"/>
          </p:cNvSpPr>
          <p:nvPr>
            <p:ph type="title"/>
          </p:nvPr>
        </p:nvSpPr>
        <p:spPr>
          <a:xfrm>
            <a:off x="1141415" y="689576"/>
            <a:ext cx="9905998" cy="1478570"/>
          </a:xfrm>
        </p:spPr>
        <p:txBody>
          <a:bodyPr/>
          <a:lstStyle/>
          <a:p>
            <a:r>
              <a:rPr lang="fr-FR" dirty="0"/>
              <a:t>EXEMPLE DE parcours :</a:t>
            </a:r>
          </a:p>
        </p:txBody>
      </p:sp>
      <p:sp>
        <p:nvSpPr>
          <p:cNvPr id="3" name="Espace réservé du contenu 2">
            <a:extLst>
              <a:ext uri="{FF2B5EF4-FFF2-40B4-BE49-F238E27FC236}">
                <a16:creationId xmlns:a16="http://schemas.microsoft.com/office/drawing/2014/main" id="{613FC199-4C0B-64C9-2E76-198BDD30B539}"/>
              </a:ext>
            </a:extLst>
          </p:cNvPr>
          <p:cNvSpPr>
            <a:spLocks noGrp="1"/>
          </p:cNvSpPr>
          <p:nvPr>
            <p:ph idx="1"/>
          </p:nvPr>
        </p:nvSpPr>
        <p:spPr>
          <a:xfrm>
            <a:off x="1338638" y="2490875"/>
            <a:ext cx="5635904" cy="2861054"/>
          </a:xfrm>
        </p:spPr>
        <p:txBody>
          <a:bodyPr>
            <a:normAutofit/>
          </a:bodyPr>
          <a:lstStyle/>
          <a:p>
            <a:r>
              <a:rPr lang="fr-FR" dirty="0"/>
              <a:t>Départ :  BAFOUSSAM</a:t>
            </a:r>
          </a:p>
          <a:p>
            <a:r>
              <a:rPr lang="fr-FR" dirty="0"/>
              <a:t>Villes à visiter:  NKONGSAMBA , BAMENDA  et KUMBA</a:t>
            </a:r>
          </a:p>
          <a:p>
            <a:r>
              <a:rPr lang="fr-FR" dirty="0"/>
              <a:t>Paramètre à optimiser: Le temps</a:t>
            </a:r>
          </a:p>
        </p:txBody>
      </p:sp>
      <p:pic>
        <p:nvPicPr>
          <p:cNvPr id="4098" name="Picture 2" descr="Lets go - Free social media icons">
            <a:extLst>
              <a:ext uri="{FF2B5EF4-FFF2-40B4-BE49-F238E27FC236}">
                <a16:creationId xmlns:a16="http://schemas.microsoft.com/office/drawing/2014/main" id="{D519D9E4-2509-E6D5-91C1-7B022139A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703" y="2400958"/>
            <a:ext cx="2288897" cy="228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553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51DC4D8-9D14-3C38-BA2C-67BF0F60E351}"/>
              </a:ext>
            </a:extLst>
          </p:cNvPr>
          <p:cNvSpPr>
            <a:spLocks noGrp="1"/>
          </p:cNvSpPr>
          <p:nvPr>
            <p:ph idx="1"/>
          </p:nvPr>
        </p:nvSpPr>
        <p:spPr>
          <a:xfrm>
            <a:off x="1299327" y="537380"/>
            <a:ext cx="9905999" cy="5872847"/>
          </a:xfrm>
        </p:spPr>
        <p:txBody>
          <a:bodyPr>
            <a:normAutofit/>
          </a:bodyPr>
          <a:lstStyle/>
          <a:p>
            <a:pPr marL="0" indent="0">
              <a:buNone/>
            </a:pPr>
            <a:r>
              <a:rPr lang="fr-FR" dirty="0"/>
              <a:t>On ajoute la ville de départ dans la listes des villes déjà visité </a:t>
            </a:r>
          </a:p>
          <a:p>
            <a:pPr marL="0" indent="0">
              <a:buNone/>
            </a:pPr>
            <a:r>
              <a:rPr lang="fr-FR" dirty="0"/>
              <a:t>On ajoute les villes à visiter dans une autre liste des villes à visiter</a:t>
            </a:r>
          </a:p>
          <a:p>
            <a:pPr>
              <a:buFont typeface="Wingdings" panose="05000000000000000000" pitchFamily="2" charset="2"/>
              <a:buChar char="v"/>
            </a:pPr>
            <a:r>
              <a:rPr lang="fr-FR" dirty="0"/>
              <a:t>On Cherche la ville la plus proche(chercher avec l’algorithme de Dijkstra) de BAFFOSSAM  Dans la liste des villes non visite   &gt;&gt;  KUMBA</a:t>
            </a:r>
          </a:p>
          <a:p>
            <a:pPr>
              <a:buFont typeface="Wingdings" panose="05000000000000000000" pitchFamily="2" charset="2"/>
              <a:buChar char="v"/>
            </a:pPr>
            <a:r>
              <a:rPr lang="fr-FR" dirty="0"/>
              <a:t>On déplace KUMBA à la liste des villes déjà visités</a:t>
            </a:r>
          </a:p>
          <a:p>
            <a:pPr>
              <a:buFont typeface="Wingdings" panose="05000000000000000000" pitchFamily="2" charset="2"/>
              <a:buChar char="v"/>
            </a:pPr>
            <a:r>
              <a:rPr lang="fr-FR" dirty="0"/>
              <a:t>On refait les mêmes étapes cette fois ci en prenant KUMBA comme ville de départ</a:t>
            </a:r>
          </a:p>
          <a:p>
            <a:pPr>
              <a:buFont typeface="Wingdings" panose="05000000000000000000" pitchFamily="2" charset="2"/>
              <a:buChar char="v"/>
            </a:pPr>
            <a:r>
              <a:rPr lang="fr-FR" dirty="0"/>
              <a:t>On refait les mêmes étapes pour chaque nouvelle ville trouvé jusqu’à ce que toutes les villes soient visités</a:t>
            </a:r>
          </a:p>
          <a:p>
            <a:pPr>
              <a:buFont typeface="Wingdings" panose="05000000000000000000" pitchFamily="2" charset="2"/>
              <a:buChar char="v"/>
            </a:pPr>
            <a:r>
              <a:rPr lang="fr-FR" dirty="0"/>
              <a:t>On retourne l’ensemble des chemin qui a été trouvé</a:t>
            </a:r>
          </a:p>
          <a:p>
            <a:pPr>
              <a:buFont typeface="Wingdings" panose="05000000000000000000" pitchFamily="2" charset="2"/>
              <a:buChar char="v"/>
            </a:pPr>
            <a:r>
              <a:rPr lang="fr-FR" dirty="0"/>
              <a:t>À partir du chemin trouvé, on calcul le temps et le couts du parcours</a:t>
            </a:r>
          </a:p>
          <a:p>
            <a:endParaRPr lang="fr-FR" dirty="0"/>
          </a:p>
        </p:txBody>
      </p:sp>
    </p:spTree>
    <p:extLst>
      <p:ext uri="{BB962C8B-B14F-4D97-AF65-F5344CB8AC3E}">
        <p14:creationId xmlns:p14="http://schemas.microsoft.com/office/powerpoint/2010/main" val="3145485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C2AD4-7C92-A839-A14F-AC4628005A18}"/>
              </a:ext>
            </a:extLst>
          </p:cNvPr>
          <p:cNvSpPr>
            <a:spLocks noGrp="1"/>
          </p:cNvSpPr>
          <p:nvPr>
            <p:ph type="title"/>
          </p:nvPr>
        </p:nvSpPr>
        <p:spPr>
          <a:xfrm>
            <a:off x="1141413" y="618518"/>
            <a:ext cx="1637646" cy="745825"/>
          </a:xfrm>
        </p:spPr>
        <p:txBody>
          <a:bodyPr/>
          <a:lstStyle/>
          <a:p>
            <a:r>
              <a:rPr lang="fr-FR" dirty="0"/>
              <a:t>Etape1: </a:t>
            </a:r>
          </a:p>
        </p:txBody>
      </p:sp>
      <p:pic>
        <p:nvPicPr>
          <p:cNvPr id="5" name="Espace réservé du contenu 4">
            <a:extLst>
              <a:ext uri="{FF2B5EF4-FFF2-40B4-BE49-F238E27FC236}">
                <a16:creationId xmlns:a16="http://schemas.microsoft.com/office/drawing/2014/main" id="{AED84639-F1C4-22A0-42BE-2952AAE96546}"/>
              </a:ext>
            </a:extLst>
          </p:cNvPr>
          <p:cNvPicPr>
            <a:picLocks noGrp="1" noChangeAspect="1"/>
          </p:cNvPicPr>
          <p:nvPr>
            <p:ph idx="1"/>
          </p:nvPr>
        </p:nvPicPr>
        <p:blipFill>
          <a:blip r:embed="rId2"/>
          <a:stretch>
            <a:fillRect/>
          </a:stretch>
        </p:blipFill>
        <p:spPr>
          <a:xfrm>
            <a:off x="8219730" y="1364343"/>
            <a:ext cx="3038701" cy="3300340"/>
          </a:xfrm>
          <a:prstGeom prst="rect">
            <a:avLst/>
          </a:prstGeom>
          <a:ln>
            <a:noFill/>
          </a:ln>
          <a:effectLst>
            <a:outerShdw blurRad="190500" algn="tl" rotWithShape="0">
              <a:srgbClr val="000000">
                <a:alpha val="70000"/>
              </a:srgbClr>
            </a:outerShdw>
          </a:effectLst>
        </p:spPr>
      </p:pic>
      <p:pic>
        <p:nvPicPr>
          <p:cNvPr id="7" name="Image 6">
            <a:extLst>
              <a:ext uri="{FF2B5EF4-FFF2-40B4-BE49-F238E27FC236}">
                <a16:creationId xmlns:a16="http://schemas.microsoft.com/office/drawing/2014/main" id="{5B60E162-6527-C9AA-D9AD-51E73E2518C6}"/>
              </a:ext>
            </a:extLst>
          </p:cNvPr>
          <p:cNvPicPr>
            <a:picLocks noChangeAspect="1"/>
          </p:cNvPicPr>
          <p:nvPr/>
        </p:nvPicPr>
        <p:blipFill>
          <a:blip r:embed="rId3"/>
          <a:stretch>
            <a:fillRect/>
          </a:stretch>
        </p:blipFill>
        <p:spPr>
          <a:xfrm>
            <a:off x="933568" y="1364343"/>
            <a:ext cx="3038701" cy="3300340"/>
          </a:xfrm>
          <a:prstGeom prst="rect">
            <a:avLst/>
          </a:prstGeom>
          <a:ln>
            <a:noFill/>
          </a:ln>
          <a:effectLst>
            <a:outerShdw blurRad="190500" algn="tl" rotWithShape="0">
              <a:srgbClr val="000000">
                <a:alpha val="70000"/>
              </a:srgbClr>
            </a:outerShdw>
          </a:effectLst>
        </p:spPr>
      </p:pic>
      <p:pic>
        <p:nvPicPr>
          <p:cNvPr id="9" name="Image 8">
            <a:extLst>
              <a:ext uri="{FF2B5EF4-FFF2-40B4-BE49-F238E27FC236}">
                <a16:creationId xmlns:a16="http://schemas.microsoft.com/office/drawing/2014/main" id="{B2806D2E-BCAA-3FE5-2087-5A24FF652360}"/>
              </a:ext>
            </a:extLst>
          </p:cNvPr>
          <p:cNvPicPr>
            <a:picLocks noChangeAspect="1"/>
          </p:cNvPicPr>
          <p:nvPr/>
        </p:nvPicPr>
        <p:blipFill>
          <a:blip r:embed="rId4"/>
          <a:stretch>
            <a:fillRect/>
          </a:stretch>
        </p:blipFill>
        <p:spPr>
          <a:xfrm>
            <a:off x="4576649" y="1364343"/>
            <a:ext cx="3038701" cy="3300340"/>
          </a:xfrm>
          <a:prstGeom prst="rect">
            <a:avLst/>
          </a:prstGeom>
          <a:ln>
            <a:noFill/>
          </a:ln>
          <a:effectLst>
            <a:outerShdw blurRad="190500" algn="tl" rotWithShape="0">
              <a:srgbClr val="000000">
                <a:alpha val="70000"/>
              </a:srgbClr>
            </a:outerShdw>
          </a:effectLst>
        </p:spPr>
      </p:pic>
      <p:sp>
        <p:nvSpPr>
          <p:cNvPr id="10" name="ZoneTexte 9">
            <a:extLst>
              <a:ext uri="{FF2B5EF4-FFF2-40B4-BE49-F238E27FC236}">
                <a16:creationId xmlns:a16="http://schemas.microsoft.com/office/drawing/2014/main" id="{339DFE96-C7F8-FD13-944B-2DA9461CF684}"/>
              </a:ext>
            </a:extLst>
          </p:cNvPr>
          <p:cNvSpPr txBox="1"/>
          <p:nvPr/>
        </p:nvSpPr>
        <p:spPr>
          <a:xfrm>
            <a:off x="1843884" y="4870488"/>
            <a:ext cx="2128385" cy="369332"/>
          </a:xfrm>
          <a:prstGeom prst="rect">
            <a:avLst/>
          </a:prstGeom>
          <a:noFill/>
        </p:spPr>
        <p:txBody>
          <a:bodyPr wrap="square" rtlCol="0">
            <a:spAutoFit/>
          </a:bodyPr>
          <a:lstStyle/>
          <a:p>
            <a:r>
              <a:rPr lang="fr-FR" dirty="0"/>
              <a:t> temps: 6h</a:t>
            </a:r>
          </a:p>
        </p:txBody>
      </p:sp>
      <p:sp>
        <p:nvSpPr>
          <p:cNvPr id="13" name="ZoneTexte 12">
            <a:extLst>
              <a:ext uri="{FF2B5EF4-FFF2-40B4-BE49-F238E27FC236}">
                <a16:creationId xmlns:a16="http://schemas.microsoft.com/office/drawing/2014/main" id="{AC193459-75D8-E89A-9671-39C9932CC360}"/>
              </a:ext>
            </a:extLst>
          </p:cNvPr>
          <p:cNvSpPr txBox="1"/>
          <p:nvPr/>
        </p:nvSpPr>
        <p:spPr>
          <a:xfrm>
            <a:off x="5596693" y="4870488"/>
            <a:ext cx="2128385" cy="369332"/>
          </a:xfrm>
          <a:prstGeom prst="rect">
            <a:avLst/>
          </a:prstGeom>
          <a:noFill/>
        </p:spPr>
        <p:txBody>
          <a:bodyPr wrap="square" rtlCol="0">
            <a:spAutoFit/>
          </a:bodyPr>
          <a:lstStyle/>
          <a:p>
            <a:r>
              <a:rPr lang="fr-FR" dirty="0"/>
              <a:t> temps: 10h</a:t>
            </a:r>
          </a:p>
        </p:txBody>
      </p:sp>
      <p:sp>
        <p:nvSpPr>
          <p:cNvPr id="14" name="ZoneTexte 13">
            <a:extLst>
              <a:ext uri="{FF2B5EF4-FFF2-40B4-BE49-F238E27FC236}">
                <a16:creationId xmlns:a16="http://schemas.microsoft.com/office/drawing/2014/main" id="{AE9A95BE-A3AC-0702-B52F-34C4EFF2FC00}"/>
              </a:ext>
            </a:extLst>
          </p:cNvPr>
          <p:cNvSpPr txBox="1"/>
          <p:nvPr/>
        </p:nvSpPr>
        <p:spPr>
          <a:xfrm>
            <a:off x="9381427" y="4870488"/>
            <a:ext cx="2128385" cy="369332"/>
          </a:xfrm>
          <a:prstGeom prst="rect">
            <a:avLst/>
          </a:prstGeom>
          <a:noFill/>
        </p:spPr>
        <p:txBody>
          <a:bodyPr wrap="square" rtlCol="0">
            <a:spAutoFit/>
          </a:bodyPr>
          <a:lstStyle/>
          <a:p>
            <a:r>
              <a:rPr lang="fr-FR" dirty="0"/>
              <a:t> temps: 2h</a:t>
            </a:r>
          </a:p>
        </p:txBody>
      </p:sp>
      <p:sp>
        <p:nvSpPr>
          <p:cNvPr id="15" name="ZoneTexte 14">
            <a:extLst>
              <a:ext uri="{FF2B5EF4-FFF2-40B4-BE49-F238E27FC236}">
                <a16:creationId xmlns:a16="http://schemas.microsoft.com/office/drawing/2014/main" id="{B1827037-5E2F-2BBC-4A83-EC7631079475}"/>
              </a:ext>
            </a:extLst>
          </p:cNvPr>
          <p:cNvSpPr txBox="1"/>
          <p:nvPr/>
        </p:nvSpPr>
        <p:spPr>
          <a:xfrm>
            <a:off x="3508403" y="5620512"/>
            <a:ext cx="4693920" cy="369332"/>
          </a:xfrm>
          <a:prstGeom prst="rect">
            <a:avLst/>
          </a:prstGeom>
          <a:noFill/>
        </p:spPr>
        <p:txBody>
          <a:bodyPr wrap="square" rtlCol="0">
            <a:spAutoFit/>
          </a:bodyPr>
          <a:lstStyle/>
          <a:p>
            <a:r>
              <a:rPr lang="fr-FR" dirty="0"/>
              <a:t>On prend: Kumba avec un temps de parcours 2h</a:t>
            </a:r>
          </a:p>
        </p:txBody>
      </p:sp>
      <p:sp>
        <p:nvSpPr>
          <p:cNvPr id="16" name="ZoneTexte 15">
            <a:extLst>
              <a:ext uri="{FF2B5EF4-FFF2-40B4-BE49-F238E27FC236}">
                <a16:creationId xmlns:a16="http://schemas.microsoft.com/office/drawing/2014/main" id="{E2A3ADB5-8DA9-7EB1-6B81-0319B38B3CD7}"/>
              </a:ext>
            </a:extLst>
          </p:cNvPr>
          <p:cNvSpPr txBox="1"/>
          <p:nvPr/>
        </p:nvSpPr>
        <p:spPr>
          <a:xfrm>
            <a:off x="2779059" y="806765"/>
            <a:ext cx="8479372" cy="646331"/>
          </a:xfrm>
          <a:prstGeom prst="rect">
            <a:avLst/>
          </a:prstGeom>
          <a:noFill/>
        </p:spPr>
        <p:txBody>
          <a:bodyPr wrap="square" rtlCol="0">
            <a:spAutoFit/>
          </a:bodyPr>
          <a:lstStyle/>
          <a:p>
            <a:r>
              <a:rPr lang="fr-FR" dirty="0"/>
              <a:t>Départ: BAFOUSSAM   Villes à visiter: [NKONGSAMBA , BAMENDA , KUMBA]</a:t>
            </a:r>
          </a:p>
          <a:p>
            <a:endParaRPr lang="fr-FR" dirty="0"/>
          </a:p>
        </p:txBody>
      </p:sp>
    </p:spTree>
    <p:extLst>
      <p:ext uri="{BB962C8B-B14F-4D97-AF65-F5344CB8AC3E}">
        <p14:creationId xmlns:p14="http://schemas.microsoft.com/office/powerpoint/2010/main" val="760725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C369D0-9891-8A62-7B10-38B8B5FBA02D}"/>
              </a:ext>
            </a:extLst>
          </p:cNvPr>
          <p:cNvSpPr>
            <a:spLocks noGrp="1"/>
          </p:cNvSpPr>
          <p:nvPr>
            <p:ph type="title"/>
          </p:nvPr>
        </p:nvSpPr>
        <p:spPr/>
        <p:txBody>
          <a:bodyPr/>
          <a:lstStyle/>
          <a:p>
            <a:r>
              <a:rPr lang="fr-FR" dirty="0"/>
              <a:t>Etape2:</a:t>
            </a:r>
          </a:p>
        </p:txBody>
      </p:sp>
      <p:pic>
        <p:nvPicPr>
          <p:cNvPr id="5" name="Espace réservé du contenu 4">
            <a:extLst>
              <a:ext uri="{FF2B5EF4-FFF2-40B4-BE49-F238E27FC236}">
                <a16:creationId xmlns:a16="http://schemas.microsoft.com/office/drawing/2014/main" id="{DB099552-BACF-E6BE-39E3-87803A75AEE5}"/>
              </a:ext>
            </a:extLst>
          </p:cNvPr>
          <p:cNvPicPr>
            <a:picLocks noGrp="1" noChangeAspect="1"/>
          </p:cNvPicPr>
          <p:nvPr>
            <p:ph idx="1"/>
          </p:nvPr>
        </p:nvPicPr>
        <p:blipFill>
          <a:blip r:embed="rId2"/>
          <a:stretch>
            <a:fillRect/>
          </a:stretch>
        </p:blipFill>
        <p:spPr>
          <a:xfrm>
            <a:off x="2480021" y="1845126"/>
            <a:ext cx="2604043" cy="3167747"/>
          </a:xfrm>
          <a:prstGeom prst="rect">
            <a:avLst/>
          </a:prstGeom>
          <a:ln>
            <a:noFill/>
          </a:ln>
          <a:effectLst>
            <a:outerShdw blurRad="190500" algn="tl" rotWithShape="0">
              <a:srgbClr val="000000">
                <a:alpha val="70000"/>
              </a:srgbClr>
            </a:outerShdw>
          </a:effectLst>
        </p:spPr>
      </p:pic>
      <p:pic>
        <p:nvPicPr>
          <p:cNvPr id="7" name="Image 6">
            <a:extLst>
              <a:ext uri="{FF2B5EF4-FFF2-40B4-BE49-F238E27FC236}">
                <a16:creationId xmlns:a16="http://schemas.microsoft.com/office/drawing/2014/main" id="{E60442E9-607F-50E5-B1A1-28AD81C48DD9}"/>
              </a:ext>
            </a:extLst>
          </p:cNvPr>
          <p:cNvPicPr>
            <a:picLocks noChangeAspect="1"/>
          </p:cNvPicPr>
          <p:nvPr/>
        </p:nvPicPr>
        <p:blipFill>
          <a:blip r:embed="rId3"/>
          <a:stretch>
            <a:fillRect/>
          </a:stretch>
        </p:blipFill>
        <p:spPr>
          <a:xfrm>
            <a:off x="6763716" y="1827437"/>
            <a:ext cx="2604043" cy="3185436"/>
          </a:xfrm>
          <a:prstGeom prst="rect">
            <a:avLst/>
          </a:prstGeom>
          <a:ln>
            <a:noFill/>
          </a:ln>
          <a:effectLst>
            <a:outerShdw blurRad="190500" algn="tl" rotWithShape="0">
              <a:srgbClr val="000000">
                <a:alpha val="70000"/>
              </a:srgbClr>
            </a:outerShdw>
          </a:effectLst>
        </p:spPr>
      </p:pic>
      <p:sp>
        <p:nvSpPr>
          <p:cNvPr id="10" name="ZoneTexte 9">
            <a:extLst>
              <a:ext uri="{FF2B5EF4-FFF2-40B4-BE49-F238E27FC236}">
                <a16:creationId xmlns:a16="http://schemas.microsoft.com/office/drawing/2014/main" id="{467D0DAF-C82F-2367-CF1F-F2EE4AFDD80D}"/>
              </a:ext>
            </a:extLst>
          </p:cNvPr>
          <p:cNvSpPr txBox="1"/>
          <p:nvPr/>
        </p:nvSpPr>
        <p:spPr>
          <a:xfrm>
            <a:off x="3099660" y="5138712"/>
            <a:ext cx="2128385" cy="369332"/>
          </a:xfrm>
          <a:prstGeom prst="rect">
            <a:avLst/>
          </a:prstGeom>
          <a:noFill/>
        </p:spPr>
        <p:txBody>
          <a:bodyPr wrap="square" rtlCol="0">
            <a:spAutoFit/>
          </a:bodyPr>
          <a:lstStyle/>
          <a:p>
            <a:r>
              <a:rPr lang="fr-FR" dirty="0"/>
              <a:t> temps: 4h</a:t>
            </a:r>
          </a:p>
        </p:txBody>
      </p:sp>
      <p:sp>
        <p:nvSpPr>
          <p:cNvPr id="11" name="ZoneTexte 10">
            <a:extLst>
              <a:ext uri="{FF2B5EF4-FFF2-40B4-BE49-F238E27FC236}">
                <a16:creationId xmlns:a16="http://schemas.microsoft.com/office/drawing/2014/main" id="{E84937DD-376C-E19A-E9DB-5ADC76BE48EC}"/>
              </a:ext>
            </a:extLst>
          </p:cNvPr>
          <p:cNvSpPr txBox="1"/>
          <p:nvPr/>
        </p:nvSpPr>
        <p:spPr>
          <a:xfrm>
            <a:off x="7647276" y="5138712"/>
            <a:ext cx="2128385" cy="369332"/>
          </a:xfrm>
          <a:prstGeom prst="rect">
            <a:avLst/>
          </a:prstGeom>
          <a:noFill/>
        </p:spPr>
        <p:txBody>
          <a:bodyPr wrap="square" rtlCol="0">
            <a:spAutoFit/>
          </a:bodyPr>
          <a:lstStyle/>
          <a:p>
            <a:r>
              <a:rPr lang="fr-FR" dirty="0"/>
              <a:t> temps: 8h</a:t>
            </a:r>
          </a:p>
        </p:txBody>
      </p:sp>
      <p:sp>
        <p:nvSpPr>
          <p:cNvPr id="13" name="ZoneTexte 12">
            <a:extLst>
              <a:ext uri="{FF2B5EF4-FFF2-40B4-BE49-F238E27FC236}">
                <a16:creationId xmlns:a16="http://schemas.microsoft.com/office/drawing/2014/main" id="{D771A0F1-B80D-B497-58F7-AD5E35B73881}"/>
              </a:ext>
            </a:extLst>
          </p:cNvPr>
          <p:cNvSpPr txBox="1"/>
          <p:nvPr/>
        </p:nvSpPr>
        <p:spPr>
          <a:xfrm>
            <a:off x="3508402" y="5620512"/>
            <a:ext cx="4940653" cy="369332"/>
          </a:xfrm>
          <a:prstGeom prst="rect">
            <a:avLst/>
          </a:prstGeom>
          <a:noFill/>
        </p:spPr>
        <p:txBody>
          <a:bodyPr wrap="square" rtlCol="0">
            <a:spAutoFit/>
          </a:bodyPr>
          <a:lstStyle/>
          <a:p>
            <a:r>
              <a:rPr lang="fr-FR" dirty="0"/>
              <a:t>On prend: Bamenda avec un temps de parcours 4h</a:t>
            </a:r>
          </a:p>
        </p:txBody>
      </p:sp>
      <p:sp>
        <p:nvSpPr>
          <p:cNvPr id="14" name="ZoneTexte 13">
            <a:extLst>
              <a:ext uri="{FF2B5EF4-FFF2-40B4-BE49-F238E27FC236}">
                <a16:creationId xmlns:a16="http://schemas.microsoft.com/office/drawing/2014/main" id="{CEFE8FE7-D33C-0BC1-2E30-0AE9C9754200}"/>
              </a:ext>
            </a:extLst>
          </p:cNvPr>
          <p:cNvSpPr txBox="1"/>
          <p:nvPr/>
        </p:nvSpPr>
        <p:spPr>
          <a:xfrm>
            <a:off x="2832847" y="1142561"/>
            <a:ext cx="8479372" cy="646331"/>
          </a:xfrm>
          <a:prstGeom prst="rect">
            <a:avLst/>
          </a:prstGeom>
          <a:noFill/>
        </p:spPr>
        <p:txBody>
          <a:bodyPr wrap="square" rtlCol="0">
            <a:spAutoFit/>
          </a:bodyPr>
          <a:lstStyle/>
          <a:p>
            <a:r>
              <a:rPr lang="fr-FR" dirty="0"/>
              <a:t>Départ: KUMBA  Villes à visiter: [NKONGSAMBA , BAMENDA]</a:t>
            </a:r>
          </a:p>
          <a:p>
            <a:endParaRPr lang="fr-FR" dirty="0"/>
          </a:p>
        </p:txBody>
      </p:sp>
    </p:spTree>
    <p:extLst>
      <p:ext uri="{BB962C8B-B14F-4D97-AF65-F5344CB8AC3E}">
        <p14:creationId xmlns:p14="http://schemas.microsoft.com/office/powerpoint/2010/main" val="1897164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ED63D8-79FD-E9DF-6E2F-A4D80B3A5FFC}"/>
              </a:ext>
            </a:extLst>
          </p:cNvPr>
          <p:cNvSpPr>
            <a:spLocks noGrp="1"/>
          </p:cNvSpPr>
          <p:nvPr>
            <p:ph type="title"/>
          </p:nvPr>
        </p:nvSpPr>
        <p:spPr/>
        <p:txBody>
          <a:bodyPr/>
          <a:lstStyle/>
          <a:p>
            <a:r>
              <a:rPr lang="fr-FR" dirty="0"/>
              <a:t>ETAPE 3:</a:t>
            </a:r>
          </a:p>
        </p:txBody>
      </p:sp>
      <p:pic>
        <p:nvPicPr>
          <p:cNvPr id="5" name="Espace réservé du contenu 4">
            <a:extLst>
              <a:ext uri="{FF2B5EF4-FFF2-40B4-BE49-F238E27FC236}">
                <a16:creationId xmlns:a16="http://schemas.microsoft.com/office/drawing/2014/main" id="{A9AFE482-8F1D-F159-8D86-689B3F2A581B}"/>
              </a:ext>
            </a:extLst>
          </p:cNvPr>
          <p:cNvPicPr>
            <a:picLocks noGrp="1" noChangeAspect="1"/>
          </p:cNvPicPr>
          <p:nvPr>
            <p:ph idx="1"/>
          </p:nvPr>
        </p:nvPicPr>
        <p:blipFill>
          <a:blip r:embed="rId2"/>
          <a:stretch>
            <a:fillRect/>
          </a:stretch>
        </p:blipFill>
        <p:spPr>
          <a:xfrm>
            <a:off x="4747305" y="2007249"/>
            <a:ext cx="2694214" cy="2944045"/>
          </a:xfrm>
          <a:prstGeom prst="rect">
            <a:avLst/>
          </a:prstGeom>
          <a:ln>
            <a:noFill/>
          </a:ln>
          <a:effectLst>
            <a:outerShdw blurRad="190500" algn="tl" rotWithShape="0">
              <a:srgbClr val="000000">
                <a:alpha val="70000"/>
              </a:srgbClr>
            </a:outerShdw>
          </a:effectLst>
        </p:spPr>
      </p:pic>
      <p:sp>
        <p:nvSpPr>
          <p:cNvPr id="6" name="ZoneTexte 5">
            <a:extLst>
              <a:ext uri="{FF2B5EF4-FFF2-40B4-BE49-F238E27FC236}">
                <a16:creationId xmlns:a16="http://schemas.microsoft.com/office/drawing/2014/main" id="{701F1EA6-82C8-AF92-9E91-58118FC32745}"/>
              </a:ext>
            </a:extLst>
          </p:cNvPr>
          <p:cNvSpPr txBox="1"/>
          <p:nvPr/>
        </p:nvSpPr>
        <p:spPr>
          <a:xfrm>
            <a:off x="5388971" y="5101237"/>
            <a:ext cx="1410882" cy="369332"/>
          </a:xfrm>
          <a:prstGeom prst="rect">
            <a:avLst/>
          </a:prstGeom>
          <a:noFill/>
        </p:spPr>
        <p:txBody>
          <a:bodyPr wrap="square" rtlCol="0">
            <a:spAutoFit/>
          </a:bodyPr>
          <a:lstStyle/>
          <a:p>
            <a:r>
              <a:rPr lang="fr-FR" dirty="0"/>
              <a:t> temps: 5h</a:t>
            </a:r>
          </a:p>
        </p:txBody>
      </p:sp>
      <p:sp>
        <p:nvSpPr>
          <p:cNvPr id="7" name="ZoneTexte 6">
            <a:extLst>
              <a:ext uri="{FF2B5EF4-FFF2-40B4-BE49-F238E27FC236}">
                <a16:creationId xmlns:a16="http://schemas.microsoft.com/office/drawing/2014/main" id="{30A595FB-AADD-347E-2EC7-6D6D0D8734C2}"/>
              </a:ext>
            </a:extLst>
          </p:cNvPr>
          <p:cNvSpPr txBox="1"/>
          <p:nvPr/>
        </p:nvSpPr>
        <p:spPr>
          <a:xfrm>
            <a:off x="3508402" y="5620512"/>
            <a:ext cx="5416142" cy="369332"/>
          </a:xfrm>
          <a:prstGeom prst="rect">
            <a:avLst/>
          </a:prstGeom>
          <a:noFill/>
        </p:spPr>
        <p:txBody>
          <a:bodyPr wrap="square" rtlCol="0">
            <a:spAutoFit/>
          </a:bodyPr>
          <a:lstStyle/>
          <a:p>
            <a:r>
              <a:rPr lang="fr-FR" dirty="0"/>
              <a:t>On prend: NKONGSAMBA avec un temps de parcours 5h</a:t>
            </a:r>
          </a:p>
        </p:txBody>
      </p:sp>
      <p:sp>
        <p:nvSpPr>
          <p:cNvPr id="8" name="ZoneTexte 7">
            <a:extLst>
              <a:ext uri="{FF2B5EF4-FFF2-40B4-BE49-F238E27FC236}">
                <a16:creationId xmlns:a16="http://schemas.microsoft.com/office/drawing/2014/main" id="{DD4F8083-08E5-8B1C-45F0-AD871FA3EA1F}"/>
              </a:ext>
            </a:extLst>
          </p:cNvPr>
          <p:cNvSpPr txBox="1"/>
          <p:nvPr/>
        </p:nvSpPr>
        <p:spPr>
          <a:xfrm>
            <a:off x="2814917" y="1202563"/>
            <a:ext cx="8479372" cy="646331"/>
          </a:xfrm>
          <a:prstGeom prst="rect">
            <a:avLst/>
          </a:prstGeom>
          <a:noFill/>
        </p:spPr>
        <p:txBody>
          <a:bodyPr wrap="square" rtlCol="0">
            <a:spAutoFit/>
          </a:bodyPr>
          <a:lstStyle/>
          <a:p>
            <a:r>
              <a:rPr lang="fr-FR" dirty="0"/>
              <a:t>Départ: BAMENDA  Villes à visiter: [NKONGSAMBA]</a:t>
            </a:r>
          </a:p>
          <a:p>
            <a:endParaRPr lang="fr-FR" dirty="0"/>
          </a:p>
        </p:txBody>
      </p:sp>
    </p:spTree>
    <p:extLst>
      <p:ext uri="{BB962C8B-B14F-4D97-AF65-F5344CB8AC3E}">
        <p14:creationId xmlns:p14="http://schemas.microsoft.com/office/powerpoint/2010/main" val="2523319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066A18-D68E-9686-63A5-DCE1F3D55724}"/>
              </a:ext>
            </a:extLst>
          </p:cNvPr>
          <p:cNvSpPr>
            <a:spLocks noGrp="1"/>
          </p:cNvSpPr>
          <p:nvPr>
            <p:ph type="title"/>
          </p:nvPr>
        </p:nvSpPr>
        <p:spPr>
          <a:xfrm>
            <a:off x="1141413" y="618518"/>
            <a:ext cx="1592822" cy="1478570"/>
          </a:xfrm>
        </p:spPr>
        <p:txBody>
          <a:bodyPr/>
          <a:lstStyle/>
          <a:p>
            <a:r>
              <a:rPr lang="fr-FR" dirty="0"/>
              <a:t>PLAN:</a:t>
            </a:r>
          </a:p>
        </p:txBody>
      </p:sp>
      <p:sp>
        <p:nvSpPr>
          <p:cNvPr id="3" name="Espace réservé du contenu 2">
            <a:extLst>
              <a:ext uri="{FF2B5EF4-FFF2-40B4-BE49-F238E27FC236}">
                <a16:creationId xmlns:a16="http://schemas.microsoft.com/office/drawing/2014/main" id="{B7729E6E-E0A6-7356-2015-F32CDF002546}"/>
              </a:ext>
            </a:extLst>
          </p:cNvPr>
          <p:cNvSpPr>
            <a:spLocks noGrp="1"/>
          </p:cNvSpPr>
          <p:nvPr>
            <p:ph idx="1"/>
          </p:nvPr>
        </p:nvSpPr>
        <p:spPr>
          <a:xfrm>
            <a:off x="2034988" y="2218437"/>
            <a:ext cx="4811153" cy="2421125"/>
          </a:xfrm>
        </p:spPr>
        <p:txBody>
          <a:bodyPr>
            <a:normAutofit fontScale="92500" lnSpcReduction="20000"/>
          </a:bodyPr>
          <a:lstStyle/>
          <a:p>
            <a:r>
              <a:rPr lang="fr-FR" dirty="0"/>
              <a:t>INTRODUCTION ET MOTIVATION</a:t>
            </a:r>
          </a:p>
          <a:p>
            <a:r>
              <a:rPr lang="fr-FR" dirty="0"/>
              <a:t>PROBLEMATIQUE</a:t>
            </a:r>
          </a:p>
          <a:p>
            <a:r>
              <a:rPr lang="fr-FR" dirty="0"/>
              <a:t>MODELISATION</a:t>
            </a:r>
          </a:p>
          <a:p>
            <a:r>
              <a:rPr lang="fr-FR" dirty="0"/>
              <a:t>EXEMPLE D’APPLICATION</a:t>
            </a:r>
          </a:p>
          <a:p>
            <a:r>
              <a:rPr lang="fr-FR" dirty="0"/>
              <a:t>CONCLUSION</a:t>
            </a:r>
          </a:p>
          <a:p>
            <a:endParaRPr lang="fr-FR" dirty="0"/>
          </a:p>
        </p:txBody>
      </p:sp>
    </p:spTree>
    <p:extLst>
      <p:ext uri="{BB962C8B-B14F-4D97-AF65-F5344CB8AC3E}">
        <p14:creationId xmlns:p14="http://schemas.microsoft.com/office/powerpoint/2010/main" val="201447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F841512-171C-2AEC-978A-CC91CE5408C6}"/>
              </a:ext>
            </a:extLst>
          </p:cNvPr>
          <p:cNvSpPr>
            <a:spLocks noGrp="1"/>
          </p:cNvSpPr>
          <p:nvPr>
            <p:ph idx="1"/>
          </p:nvPr>
        </p:nvSpPr>
        <p:spPr>
          <a:xfrm>
            <a:off x="1094962" y="1079055"/>
            <a:ext cx="10002076" cy="4395153"/>
          </a:xfrm>
        </p:spPr>
        <p:txBody>
          <a:bodyPr>
            <a:normAutofit/>
          </a:bodyPr>
          <a:lstStyle/>
          <a:p>
            <a:r>
              <a:rPr lang="fr-FR" dirty="0"/>
              <a:t>Toutes les villes sont visités, on retournes l’ensemble des chemin, le temps de parcours entres les villes selon l’ordre de visite:</a:t>
            </a:r>
          </a:p>
          <a:p>
            <a:pPr marL="0" indent="0">
              <a:buNone/>
            </a:pPr>
            <a:endParaRPr lang="fr-FR" dirty="0"/>
          </a:p>
          <a:p>
            <a:pPr marL="0" indent="0">
              <a:buNone/>
            </a:pPr>
            <a:r>
              <a:rPr lang="fr-FR" dirty="0"/>
              <a:t>RESULATAT:</a:t>
            </a:r>
          </a:p>
          <a:p>
            <a:pPr marL="0" indent="0">
              <a:buNone/>
            </a:pPr>
            <a:r>
              <a:rPr lang="fr-FR" dirty="0"/>
              <a:t>Chemin trouvé: </a:t>
            </a:r>
          </a:p>
          <a:p>
            <a:pPr marL="0" indent="0">
              <a:buNone/>
            </a:pPr>
            <a:r>
              <a:rPr lang="fr-FR" sz="2200" dirty="0"/>
              <a:t>[</a:t>
            </a:r>
            <a:r>
              <a:rPr lang="fr-FR" sz="2200" dirty="0">
                <a:solidFill>
                  <a:schemeClr val="accent1">
                    <a:lumMod val="40000"/>
                    <a:lumOff val="60000"/>
                  </a:schemeClr>
                </a:solidFill>
              </a:rPr>
              <a:t>BAFOUSSAM</a:t>
            </a:r>
            <a:r>
              <a:rPr lang="fr-FR" sz="2200" dirty="0"/>
              <a:t>, </a:t>
            </a:r>
            <a:r>
              <a:rPr lang="fr-FR" sz="2200" dirty="0">
                <a:solidFill>
                  <a:schemeClr val="accent4">
                    <a:lumMod val="60000"/>
                    <a:lumOff val="40000"/>
                  </a:schemeClr>
                </a:solidFill>
              </a:rPr>
              <a:t>KUMBA</a:t>
            </a:r>
            <a:r>
              <a:rPr lang="fr-FR" sz="2200" dirty="0"/>
              <a:t>, SANGMELINA, </a:t>
            </a:r>
            <a:r>
              <a:rPr lang="fr-FR" sz="2200" dirty="0">
                <a:solidFill>
                  <a:schemeClr val="tx2">
                    <a:lumMod val="60000"/>
                    <a:lumOff val="40000"/>
                  </a:schemeClr>
                </a:solidFill>
              </a:rPr>
              <a:t>BAMENDA</a:t>
            </a:r>
            <a:r>
              <a:rPr lang="fr-FR" sz="2200" dirty="0"/>
              <a:t>, KRIBI, EBOLOWA, </a:t>
            </a:r>
            <a:r>
              <a:rPr lang="fr-FR" sz="2200" dirty="0">
                <a:solidFill>
                  <a:srgbClr val="FFFF00"/>
                </a:solidFill>
              </a:rPr>
              <a:t>NKONGSAMBA</a:t>
            </a:r>
            <a:r>
              <a:rPr lang="fr-FR" sz="2200" dirty="0"/>
              <a:t>]</a:t>
            </a:r>
          </a:p>
          <a:p>
            <a:pPr marL="0" indent="0">
              <a:buNone/>
            </a:pPr>
            <a:r>
              <a:rPr lang="fr-FR" sz="2200" dirty="0"/>
              <a:t>Temps de parcours: 11h</a:t>
            </a:r>
          </a:p>
          <a:p>
            <a:pPr marL="0" indent="0">
              <a:buNone/>
            </a:pPr>
            <a:r>
              <a:rPr lang="fr-FR" sz="2200" dirty="0"/>
              <a:t>Couts du parcours: 915UM</a:t>
            </a:r>
          </a:p>
        </p:txBody>
      </p:sp>
    </p:spTree>
    <p:extLst>
      <p:ext uri="{BB962C8B-B14F-4D97-AF65-F5344CB8AC3E}">
        <p14:creationId xmlns:p14="http://schemas.microsoft.com/office/powerpoint/2010/main" val="3648215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F4E5F9-AA37-1F77-676E-CA7E09FC0924}"/>
              </a:ext>
            </a:extLst>
          </p:cNvPr>
          <p:cNvSpPr>
            <a:spLocks noGrp="1"/>
          </p:cNvSpPr>
          <p:nvPr>
            <p:ph type="title"/>
          </p:nvPr>
        </p:nvSpPr>
        <p:spPr>
          <a:xfrm>
            <a:off x="1455145" y="0"/>
            <a:ext cx="9281710" cy="1478570"/>
          </a:xfrm>
        </p:spPr>
        <p:txBody>
          <a:bodyPr/>
          <a:lstStyle/>
          <a:p>
            <a:r>
              <a:rPr lang="fr-FR" dirty="0"/>
              <a:t>RESULTAT DU TRAITEMENT PAR LE PROGRAMME :</a:t>
            </a:r>
          </a:p>
        </p:txBody>
      </p:sp>
      <p:pic>
        <p:nvPicPr>
          <p:cNvPr id="5" name="Espace réservé du contenu 4">
            <a:extLst>
              <a:ext uri="{FF2B5EF4-FFF2-40B4-BE49-F238E27FC236}">
                <a16:creationId xmlns:a16="http://schemas.microsoft.com/office/drawing/2014/main" id="{3D8DB08B-BF68-E31E-28DA-7BA104C667BF}"/>
              </a:ext>
            </a:extLst>
          </p:cNvPr>
          <p:cNvPicPr>
            <a:picLocks noGrp="1" noChangeAspect="1"/>
          </p:cNvPicPr>
          <p:nvPr>
            <p:ph idx="1"/>
          </p:nvPr>
        </p:nvPicPr>
        <p:blipFill>
          <a:blip r:embed="rId2"/>
          <a:stretch>
            <a:fillRect/>
          </a:stretch>
        </p:blipFill>
        <p:spPr>
          <a:xfrm>
            <a:off x="3311632" y="1310877"/>
            <a:ext cx="5568736" cy="50257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10632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21D749-375B-23BB-881F-36BE0E91B822}"/>
              </a:ext>
            </a:extLst>
          </p:cNvPr>
          <p:cNvSpPr>
            <a:spLocks noGrp="1"/>
          </p:cNvSpPr>
          <p:nvPr>
            <p:ph type="title"/>
          </p:nvPr>
        </p:nvSpPr>
        <p:spPr/>
        <p:txBody>
          <a:bodyPr/>
          <a:lstStyle/>
          <a:p>
            <a:r>
              <a:rPr lang="fr-FR" dirty="0"/>
              <a:t>iv.	CONCLUSION</a:t>
            </a:r>
          </a:p>
        </p:txBody>
      </p:sp>
      <p:sp>
        <p:nvSpPr>
          <p:cNvPr id="3" name="Espace réservé du contenu 2">
            <a:extLst>
              <a:ext uri="{FF2B5EF4-FFF2-40B4-BE49-F238E27FC236}">
                <a16:creationId xmlns:a16="http://schemas.microsoft.com/office/drawing/2014/main" id="{BF2FD0F6-7FFD-63BD-407E-1A68BF93BB8F}"/>
              </a:ext>
            </a:extLst>
          </p:cNvPr>
          <p:cNvSpPr>
            <a:spLocks noGrp="1"/>
          </p:cNvSpPr>
          <p:nvPr>
            <p:ph idx="1"/>
          </p:nvPr>
        </p:nvSpPr>
        <p:spPr>
          <a:xfrm>
            <a:off x="1141412" y="2097088"/>
            <a:ext cx="9905999" cy="3541714"/>
          </a:xfrm>
        </p:spPr>
        <p:txBody>
          <a:bodyPr/>
          <a:lstStyle/>
          <a:p>
            <a:pPr marL="0" indent="0">
              <a:buNone/>
            </a:pPr>
            <a:r>
              <a:rPr lang="fr-FR" dirty="0"/>
              <a:t>En conclusion, notre travail a atteint son objectif avec succès, nous offrant une expérience enrichissante en travail d'équipe et en résolution de problèmes liés à la théorie des graphes. Malgré les défis rencontrés dans la modélisation et la programmation, nous envisageons d'approfondir ce projet, potentiellement en l'intégrant dans la vie quotidienne des utilisateurs. Nous remercions notre professeur pour cette opportunité qui a renforcé notre cohésion de groupe et élargi notre compréhension interdisciplinaire.</a:t>
            </a:r>
          </a:p>
        </p:txBody>
      </p:sp>
    </p:spTree>
    <p:extLst>
      <p:ext uri="{BB962C8B-B14F-4D97-AF65-F5344CB8AC3E}">
        <p14:creationId xmlns:p14="http://schemas.microsoft.com/office/powerpoint/2010/main" val="1682171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CC2C04-AD0C-0A6E-1FA1-4BEFDC61C05E}"/>
              </a:ext>
            </a:extLst>
          </p:cNvPr>
          <p:cNvSpPr>
            <a:spLocks noGrp="1"/>
          </p:cNvSpPr>
          <p:nvPr>
            <p:ph type="title"/>
          </p:nvPr>
        </p:nvSpPr>
        <p:spPr>
          <a:xfrm>
            <a:off x="3257759" y="2689715"/>
            <a:ext cx="5676482" cy="1478570"/>
          </a:xfrm>
        </p:spPr>
        <p:txBody>
          <a:bodyPr/>
          <a:lstStyle/>
          <a:p>
            <a:r>
              <a:rPr lang="fr-FR" dirty="0"/>
              <a:t>Merci de votre attention!</a:t>
            </a:r>
          </a:p>
        </p:txBody>
      </p:sp>
    </p:spTree>
    <p:extLst>
      <p:ext uri="{BB962C8B-B14F-4D97-AF65-F5344CB8AC3E}">
        <p14:creationId xmlns:p14="http://schemas.microsoft.com/office/powerpoint/2010/main" val="4197793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3C0803-21AA-7604-1053-0FAB5BFF954F}"/>
              </a:ext>
            </a:extLst>
          </p:cNvPr>
          <p:cNvSpPr>
            <a:spLocks noGrp="1"/>
          </p:cNvSpPr>
          <p:nvPr>
            <p:ph type="title"/>
          </p:nvPr>
        </p:nvSpPr>
        <p:spPr/>
        <p:txBody>
          <a:bodyPr/>
          <a:lstStyle/>
          <a:p>
            <a:pPr marL="857250" indent="-857250">
              <a:buFont typeface="+mj-lt"/>
              <a:buAutoNum type="romanUcPeriod"/>
            </a:pPr>
            <a:r>
              <a:rPr lang="fr-FR" dirty="0"/>
              <a:t>INTRODUCTION</a:t>
            </a:r>
          </a:p>
        </p:txBody>
      </p:sp>
      <p:sp>
        <p:nvSpPr>
          <p:cNvPr id="3" name="Espace réservé du contenu 2">
            <a:extLst>
              <a:ext uri="{FF2B5EF4-FFF2-40B4-BE49-F238E27FC236}">
                <a16:creationId xmlns:a16="http://schemas.microsoft.com/office/drawing/2014/main" id="{5547FE70-2A2D-74A9-3A9C-DBD6EBF92836}"/>
              </a:ext>
            </a:extLst>
          </p:cNvPr>
          <p:cNvSpPr>
            <a:spLocks noGrp="1"/>
          </p:cNvSpPr>
          <p:nvPr>
            <p:ph idx="1"/>
          </p:nvPr>
        </p:nvSpPr>
        <p:spPr>
          <a:xfrm>
            <a:off x="1455177" y="2007440"/>
            <a:ext cx="9905999" cy="3541714"/>
          </a:xfrm>
        </p:spPr>
        <p:txBody>
          <a:bodyPr/>
          <a:lstStyle/>
          <a:p>
            <a:pPr marL="0" indent="0">
              <a:buNone/>
            </a:pPr>
            <a:r>
              <a:rPr lang="fr-FR" dirty="0"/>
              <a:t>Dans la vie de tous les jours, le voyage occupe une place plutôt importante. A cet effet les déplacements présentent parfois de nombreuses difficulté pour certains usagers, à savoir des coûts de transport trop élevé, une perte considérable de temps de voyages, absence de route… Notre projet pour sa part énonce la notion d’optimisation des voyages grâce à l’utilisation de la recherche opérationnelle combinée à la théorie des graphes afin d’optimiser les itinéraires de voyage. </a:t>
            </a:r>
          </a:p>
        </p:txBody>
      </p:sp>
    </p:spTree>
    <p:extLst>
      <p:ext uri="{BB962C8B-B14F-4D97-AF65-F5344CB8AC3E}">
        <p14:creationId xmlns:p14="http://schemas.microsoft.com/office/powerpoint/2010/main" val="427869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05FE96-D224-39CF-E187-C1A492254527}"/>
              </a:ext>
            </a:extLst>
          </p:cNvPr>
          <p:cNvSpPr>
            <a:spLocks noGrp="1"/>
          </p:cNvSpPr>
          <p:nvPr>
            <p:ph type="title"/>
          </p:nvPr>
        </p:nvSpPr>
        <p:spPr/>
        <p:txBody>
          <a:bodyPr/>
          <a:lstStyle/>
          <a:p>
            <a:r>
              <a:rPr lang="fr-FR" dirty="0"/>
              <a:t>ii.	Problématiques : </a:t>
            </a:r>
          </a:p>
        </p:txBody>
      </p:sp>
      <p:sp>
        <p:nvSpPr>
          <p:cNvPr id="3" name="Espace réservé du contenu 2">
            <a:extLst>
              <a:ext uri="{FF2B5EF4-FFF2-40B4-BE49-F238E27FC236}">
                <a16:creationId xmlns:a16="http://schemas.microsoft.com/office/drawing/2014/main" id="{A5DA15AE-599F-5BDE-D5EB-F72C7B76E714}"/>
              </a:ext>
            </a:extLst>
          </p:cNvPr>
          <p:cNvSpPr>
            <a:spLocks noGrp="1"/>
          </p:cNvSpPr>
          <p:nvPr>
            <p:ph idx="1"/>
          </p:nvPr>
        </p:nvSpPr>
        <p:spPr/>
        <p:txBody>
          <a:bodyPr/>
          <a:lstStyle/>
          <a:p>
            <a:r>
              <a:rPr lang="fr-FR" dirty="0"/>
              <a:t>Le voyageurs veut visiter plusieurs villes d’une région, tout en optimisant son parcours selon son choix ( le temps, le couts ou bien les deux en même temps )</a:t>
            </a:r>
          </a:p>
          <a:p>
            <a:r>
              <a:rPr lang="fr-FR" dirty="0"/>
              <a:t>On a l’algorithme de Dijkstra, pour trouver le plus court chemin (temps-couts minimum) entre deux villes, mais comment allons-nous faire si on a plusieurs villes qui doivent nécessairement être visitées?</a:t>
            </a:r>
          </a:p>
          <a:p>
            <a:r>
              <a:rPr lang="fr-FR" dirty="0"/>
              <a:t>C’est le fameux problème du voyageur de commerce (Travelling </a:t>
            </a:r>
            <a:r>
              <a:rPr lang="fr-FR" dirty="0" err="1"/>
              <a:t>Salesman</a:t>
            </a:r>
            <a:r>
              <a:rPr lang="fr-FR" dirty="0"/>
              <a:t> </a:t>
            </a:r>
            <a:r>
              <a:rPr lang="fr-FR" dirty="0" err="1"/>
              <a:t>Problem</a:t>
            </a:r>
            <a:r>
              <a:rPr lang="fr-FR" dirty="0"/>
              <a:t>), connu sous le nom: TSP</a:t>
            </a:r>
          </a:p>
        </p:txBody>
      </p:sp>
    </p:spTree>
    <p:extLst>
      <p:ext uri="{BB962C8B-B14F-4D97-AF65-F5344CB8AC3E}">
        <p14:creationId xmlns:p14="http://schemas.microsoft.com/office/powerpoint/2010/main" val="296088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C6A1C8-A59A-E82D-C1D4-AB97E589BDA2}"/>
              </a:ext>
            </a:extLst>
          </p:cNvPr>
          <p:cNvSpPr>
            <a:spLocks noGrp="1"/>
          </p:cNvSpPr>
          <p:nvPr>
            <p:ph type="title"/>
          </p:nvPr>
        </p:nvSpPr>
        <p:spPr>
          <a:xfrm>
            <a:off x="1141414" y="607229"/>
            <a:ext cx="9905998" cy="1478570"/>
          </a:xfrm>
        </p:spPr>
        <p:txBody>
          <a:bodyPr/>
          <a:lstStyle/>
          <a:p>
            <a:r>
              <a:rPr lang="fr-FR" dirty="0"/>
              <a:t>Comment résoudre le problème du Voyageur de commerce (TSP) ?</a:t>
            </a:r>
          </a:p>
        </p:txBody>
      </p:sp>
      <p:sp>
        <p:nvSpPr>
          <p:cNvPr id="3" name="Espace réservé du contenu 2">
            <a:extLst>
              <a:ext uri="{FF2B5EF4-FFF2-40B4-BE49-F238E27FC236}">
                <a16:creationId xmlns:a16="http://schemas.microsoft.com/office/drawing/2014/main" id="{A97D2EEB-13C1-FCBD-7313-635CC62A5495}"/>
              </a:ext>
            </a:extLst>
          </p:cNvPr>
          <p:cNvSpPr>
            <a:spLocks noGrp="1"/>
          </p:cNvSpPr>
          <p:nvPr>
            <p:ph idx="1"/>
          </p:nvPr>
        </p:nvSpPr>
        <p:spPr>
          <a:xfrm>
            <a:off x="1141414" y="2437352"/>
            <a:ext cx="5137533" cy="2334850"/>
          </a:xfrm>
        </p:spPr>
        <p:txBody>
          <a:bodyPr>
            <a:normAutofit/>
          </a:bodyPr>
          <a:lstStyle/>
          <a:p>
            <a:r>
              <a:rPr lang="fr-FR" dirty="0"/>
              <a:t>C’est un problème qui est NP-complet</a:t>
            </a:r>
          </a:p>
          <a:p>
            <a:r>
              <a:rPr lang="fr-FR" dirty="0"/>
              <a:t>D’où l’apparition des différente heuristiques de nos jours</a:t>
            </a:r>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A0AC376A-CCAB-E0E9-4599-333DC6E4189B}"/>
              </a:ext>
            </a:extLst>
          </p:cNvPr>
          <p:cNvPicPr>
            <a:picLocks noChangeAspect="1"/>
          </p:cNvPicPr>
          <p:nvPr/>
        </p:nvPicPr>
        <p:blipFill>
          <a:blip r:embed="rId2"/>
          <a:stretch>
            <a:fillRect/>
          </a:stretch>
        </p:blipFill>
        <p:spPr>
          <a:xfrm>
            <a:off x="6728947" y="2312895"/>
            <a:ext cx="4318465" cy="245930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60087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7235B-744D-1D0F-FB57-E4AE751B7D3B}"/>
              </a:ext>
            </a:extLst>
          </p:cNvPr>
          <p:cNvSpPr>
            <a:spLocks noGrp="1"/>
          </p:cNvSpPr>
          <p:nvPr>
            <p:ph type="title"/>
          </p:nvPr>
        </p:nvSpPr>
        <p:spPr>
          <a:xfrm>
            <a:off x="1141413" y="742518"/>
            <a:ext cx="9905998" cy="1478570"/>
          </a:xfrm>
        </p:spPr>
        <p:txBody>
          <a:bodyPr/>
          <a:lstStyle/>
          <a:p>
            <a:r>
              <a:rPr lang="fr-FR" dirty="0"/>
              <a:t>Définition heuristique :</a:t>
            </a:r>
          </a:p>
        </p:txBody>
      </p:sp>
      <p:sp>
        <p:nvSpPr>
          <p:cNvPr id="3" name="Espace réservé du contenu 2">
            <a:extLst>
              <a:ext uri="{FF2B5EF4-FFF2-40B4-BE49-F238E27FC236}">
                <a16:creationId xmlns:a16="http://schemas.microsoft.com/office/drawing/2014/main" id="{588A847E-5D92-8D2D-4BD6-FFA780512919}"/>
              </a:ext>
            </a:extLst>
          </p:cNvPr>
          <p:cNvSpPr>
            <a:spLocks noGrp="1"/>
          </p:cNvSpPr>
          <p:nvPr>
            <p:ph idx="1"/>
          </p:nvPr>
        </p:nvSpPr>
        <p:spPr>
          <a:xfrm>
            <a:off x="1141414" y="2005329"/>
            <a:ext cx="5393858" cy="4225142"/>
          </a:xfrm>
        </p:spPr>
        <p:txBody>
          <a:bodyPr>
            <a:normAutofit lnSpcReduction="10000"/>
          </a:bodyPr>
          <a:lstStyle/>
          <a:p>
            <a:pPr marL="0" indent="0" algn="just">
              <a:buNone/>
            </a:pPr>
            <a:r>
              <a:rPr lang="fr-FR" dirty="0"/>
              <a:t>Une heuristique est une méthode ou une approche qui vise à résoudre un problème de manière pragmatique, intuitive et souvent basée sur l'expérience. Plutôt que de suivre une procédure algorithmique rigoureuse, une heuristique propose une solution qui est généralement suffisamment bonne pour résoudre le problème dans la pratique, même si elle ne garantit pas la solution optimale.</a:t>
            </a:r>
          </a:p>
        </p:txBody>
      </p:sp>
      <p:pic>
        <p:nvPicPr>
          <p:cNvPr id="4" name="Image 3">
            <a:extLst>
              <a:ext uri="{FF2B5EF4-FFF2-40B4-BE49-F238E27FC236}">
                <a16:creationId xmlns:a16="http://schemas.microsoft.com/office/drawing/2014/main" id="{C780A90A-8E53-5CBB-C801-459AAFB13280}"/>
              </a:ext>
            </a:extLst>
          </p:cNvPr>
          <p:cNvPicPr>
            <a:picLocks noChangeAspect="1"/>
          </p:cNvPicPr>
          <p:nvPr/>
        </p:nvPicPr>
        <p:blipFill>
          <a:blip r:embed="rId2"/>
          <a:stretch>
            <a:fillRect/>
          </a:stretch>
        </p:blipFill>
        <p:spPr>
          <a:xfrm>
            <a:off x="7160560" y="2373488"/>
            <a:ext cx="4238960" cy="26493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5116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B97B0C-FA2D-23FF-E256-E47026AFE50E}"/>
              </a:ext>
            </a:extLst>
          </p:cNvPr>
          <p:cNvSpPr>
            <a:spLocks noGrp="1"/>
          </p:cNvSpPr>
          <p:nvPr>
            <p:ph type="title"/>
          </p:nvPr>
        </p:nvSpPr>
        <p:spPr/>
        <p:txBody>
          <a:bodyPr/>
          <a:lstStyle/>
          <a:p>
            <a:r>
              <a:rPr lang="fr-FR" dirty="0"/>
              <a:t>Quelle heuristique avons-nous implémenté ?</a:t>
            </a:r>
          </a:p>
        </p:txBody>
      </p:sp>
      <p:sp>
        <p:nvSpPr>
          <p:cNvPr id="3" name="Espace réservé du contenu 2">
            <a:extLst>
              <a:ext uri="{FF2B5EF4-FFF2-40B4-BE49-F238E27FC236}">
                <a16:creationId xmlns:a16="http://schemas.microsoft.com/office/drawing/2014/main" id="{9DFC99A5-6F7A-0CE6-8BCB-19CA2A3695AB}"/>
              </a:ext>
            </a:extLst>
          </p:cNvPr>
          <p:cNvSpPr>
            <a:spLocks noGrp="1"/>
          </p:cNvSpPr>
          <p:nvPr>
            <p:ph idx="1"/>
          </p:nvPr>
        </p:nvSpPr>
        <p:spPr>
          <a:xfrm>
            <a:off x="1571719" y="3037765"/>
            <a:ext cx="5044234" cy="1150895"/>
          </a:xfrm>
        </p:spPr>
        <p:txBody>
          <a:bodyPr>
            <a:normAutofit/>
          </a:bodyPr>
          <a:lstStyle/>
          <a:p>
            <a:pPr marL="0" indent="0">
              <a:buNone/>
            </a:pPr>
            <a:r>
              <a:rPr lang="fr-FR" dirty="0"/>
              <a:t>Pour chaque ville à visiter, déterminer le sommet libre (non visité) le plus proche. </a:t>
            </a:r>
          </a:p>
        </p:txBody>
      </p:sp>
      <p:pic>
        <p:nvPicPr>
          <p:cNvPr id="5" name="Image 4">
            <a:extLst>
              <a:ext uri="{FF2B5EF4-FFF2-40B4-BE49-F238E27FC236}">
                <a16:creationId xmlns:a16="http://schemas.microsoft.com/office/drawing/2014/main" id="{DE5C5A8A-D351-B6CF-E022-D7D016F3264F}"/>
              </a:ext>
            </a:extLst>
          </p:cNvPr>
          <p:cNvPicPr>
            <a:picLocks noChangeAspect="1"/>
          </p:cNvPicPr>
          <p:nvPr/>
        </p:nvPicPr>
        <p:blipFill rotWithShape="1">
          <a:blip r:embed="rId2"/>
          <a:srcRect l="7481" t="1" r="10503" b="-3136"/>
          <a:stretch/>
        </p:blipFill>
        <p:spPr>
          <a:xfrm>
            <a:off x="7288307" y="2208751"/>
            <a:ext cx="3962399" cy="28089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49250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098E6D-376E-A6D8-05A6-567F2FBFC7D4}"/>
              </a:ext>
            </a:extLst>
          </p:cNvPr>
          <p:cNvSpPr>
            <a:spLocks noGrp="1"/>
          </p:cNvSpPr>
          <p:nvPr>
            <p:ph type="title"/>
          </p:nvPr>
        </p:nvSpPr>
        <p:spPr/>
        <p:txBody>
          <a:bodyPr/>
          <a:lstStyle/>
          <a:p>
            <a:r>
              <a:rPr lang="fr-FR" dirty="0"/>
              <a:t>iii.	MODELISATION EN GRAPHE :</a:t>
            </a:r>
          </a:p>
        </p:txBody>
      </p:sp>
      <p:sp>
        <p:nvSpPr>
          <p:cNvPr id="3" name="Espace réservé du contenu 2">
            <a:extLst>
              <a:ext uri="{FF2B5EF4-FFF2-40B4-BE49-F238E27FC236}">
                <a16:creationId xmlns:a16="http://schemas.microsoft.com/office/drawing/2014/main" id="{46596431-806D-5567-23C1-711F040C840B}"/>
              </a:ext>
            </a:extLst>
          </p:cNvPr>
          <p:cNvSpPr>
            <a:spLocks noGrp="1"/>
          </p:cNvSpPr>
          <p:nvPr>
            <p:ph idx="1"/>
          </p:nvPr>
        </p:nvSpPr>
        <p:spPr>
          <a:xfrm>
            <a:off x="1141412" y="2249487"/>
            <a:ext cx="9905999" cy="2268725"/>
          </a:xfrm>
        </p:spPr>
        <p:txBody>
          <a:bodyPr/>
          <a:lstStyle/>
          <a:p>
            <a:r>
              <a:rPr lang="fr-FR" dirty="0"/>
              <a:t>Les sommets représentent les villes qui existent dans une régions ou pays</a:t>
            </a:r>
          </a:p>
          <a:p>
            <a:r>
              <a:rPr lang="fr-FR" dirty="0"/>
              <a:t>Les arrêtes représente l’existence d’un chemin direct entre deux villes</a:t>
            </a:r>
          </a:p>
          <a:p>
            <a:r>
              <a:rPr lang="fr-FR" dirty="0"/>
              <a:t>C’est un graphe </a:t>
            </a:r>
            <a:r>
              <a:rPr lang="fr-FR" dirty="0" err="1"/>
              <a:t>valué</a:t>
            </a:r>
            <a:r>
              <a:rPr lang="fr-FR" dirty="0"/>
              <a:t>, et sur chaque arrête a comme poids le temps et le couts du trajet:   [ </a:t>
            </a:r>
            <a:r>
              <a:rPr lang="fr-FR" dirty="0">
                <a:solidFill>
                  <a:srgbClr val="FFFF00"/>
                </a:solidFill>
              </a:rPr>
              <a:t>temps</a:t>
            </a:r>
            <a:r>
              <a:rPr lang="fr-FR" dirty="0"/>
              <a:t> , </a:t>
            </a:r>
            <a:r>
              <a:rPr lang="fr-FR" dirty="0">
                <a:solidFill>
                  <a:schemeClr val="accent2">
                    <a:lumMod val="60000"/>
                    <a:lumOff val="40000"/>
                  </a:schemeClr>
                </a:solidFill>
              </a:rPr>
              <a:t>couts</a:t>
            </a:r>
            <a:r>
              <a:rPr lang="fr-FR" dirty="0"/>
              <a:t> ]</a:t>
            </a:r>
          </a:p>
          <a:p>
            <a:pPr marL="0" indent="0">
              <a:buNone/>
            </a:pPr>
            <a:endParaRPr lang="fr-FR" dirty="0"/>
          </a:p>
        </p:txBody>
      </p:sp>
    </p:spTree>
    <p:extLst>
      <p:ext uri="{BB962C8B-B14F-4D97-AF65-F5344CB8AC3E}">
        <p14:creationId xmlns:p14="http://schemas.microsoft.com/office/powerpoint/2010/main" val="173170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41A10A-152E-8EED-0133-4D71B895902C}"/>
              </a:ext>
            </a:extLst>
          </p:cNvPr>
          <p:cNvSpPr>
            <a:spLocks noGrp="1"/>
          </p:cNvSpPr>
          <p:nvPr>
            <p:ph type="title"/>
          </p:nvPr>
        </p:nvSpPr>
        <p:spPr>
          <a:xfrm>
            <a:off x="2812964" y="184080"/>
            <a:ext cx="6634022" cy="1478570"/>
          </a:xfrm>
        </p:spPr>
        <p:txBody>
          <a:bodyPr/>
          <a:lstStyle/>
          <a:p>
            <a:r>
              <a:rPr lang="fr-FR" dirty="0"/>
              <a:t>Quelques villes du Cameroun</a:t>
            </a:r>
          </a:p>
        </p:txBody>
      </p:sp>
      <p:pic>
        <p:nvPicPr>
          <p:cNvPr id="5" name="Espace réservé du contenu 4">
            <a:extLst>
              <a:ext uri="{FF2B5EF4-FFF2-40B4-BE49-F238E27FC236}">
                <a16:creationId xmlns:a16="http://schemas.microsoft.com/office/drawing/2014/main" id="{1E05F29C-23D8-725C-2252-D035BE7BC752}"/>
              </a:ext>
            </a:extLst>
          </p:cNvPr>
          <p:cNvPicPr>
            <a:picLocks noGrp="1" noChangeAspect="1"/>
          </p:cNvPicPr>
          <p:nvPr>
            <p:ph idx="1"/>
          </p:nvPr>
        </p:nvPicPr>
        <p:blipFill>
          <a:blip r:embed="rId2"/>
          <a:stretch>
            <a:fillRect/>
          </a:stretch>
        </p:blipFill>
        <p:spPr>
          <a:xfrm>
            <a:off x="2816140" y="1541930"/>
            <a:ext cx="6562896" cy="441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568862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334</TotalTime>
  <Words>940</Words>
  <Application>Microsoft Office PowerPoint</Application>
  <PresentationFormat>Grand écran</PresentationFormat>
  <Paragraphs>88</Paragraphs>
  <Slides>23</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23</vt:i4>
      </vt:variant>
    </vt:vector>
  </HeadingPairs>
  <TitlesOfParts>
    <vt:vector size="27" baseType="lpstr">
      <vt:lpstr>Arial</vt:lpstr>
      <vt:lpstr>Tw Cen MT</vt:lpstr>
      <vt:lpstr>Wingdings</vt:lpstr>
      <vt:lpstr>Circuit</vt:lpstr>
      <vt:lpstr>OPTIMISATION DES VOYAGES</vt:lpstr>
      <vt:lpstr>PLAN:</vt:lpstr>
      <vt:lpstr>INTRODUCTION</vt:lpstr>
      <vt:lpstr>ii. Problématiques : </vt:lpstr>
      <vt:lpstr>Comment résoudre le problème du Voyageur de commerce (TSP) ?</vt:lpstr>
      <vt:lpstr>Définition heuristique :</vt:lpstr>
      <vt:lpstr>Quelle heuristique avons-nous implémenté ?</vt:lpstr>
      <vt:lpstr>iii. MODELISATION EN GRAPHE :</vt:lpstr>
      <vt:lpstr>Quelques villes du Cameroun</vt:lpstr>
      <vt:lpstr>Comment exploiter ce graphe?</vt:lpstr>
      <vt:lpstr>La valeur?</vt:lpstr>
      <vt:lpstr>GRAPHE POIDS TEMPS:</vt:lpstr>
      <vt:lpstr>GRAPHE POIDS couts:</vt:lpstr>
      <vt:lpstr>GRAPHE POIDS valeur:</vt:lpstr>
      <vt:lpstr>EXEMPLE DE parcours :</vt:lpstr>
      <vt:lpstr>Présentation PowerPoint</vt:lpstr>
      <vt:lpstr>Etape1: </vt:lpstr>
      <vt:lpstr>Etape2:</vt:lpstr>
      <vt:lpstr>ETAPE 3:</vt:lpstr>
      <vt:lpstr>Présentation PowerPoint</vt:lpstr>
      <vt:lpstr>RESULTAT DU TRAITEMENT PAR LE PROGRAMME :</vt:lpstr>
      <vt:lpstr>iv. CONCLUSION</vt:lpstr>
      <vt:lpstr>Merci de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OPTIMISATION DES VOYAGES</dc:title>
  <dc:creator>TRIOMPHE LORO</dc:creator>
  <cp:lastModifiedBy>TRIOMPHE LORO</cp:lastModifiedBy>
  <cp:revision>2</cp:revision>
  <dcterms:created xsi:type="dcterms:W3CDTF">2024-01-08T12:18:57Z</dcterms:created>
  <dcterms:modified xsi:type="dcterms:W3CDTF">2024-01-10T12:31:27Z</dcterms:modified>
</cp:coreProperties>
</file>